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9.jpg" ContentType="image/jpg"/>
  <Override PartName="/ppt/media/image60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7" r:id="rId2"/>
    <p:sldId id="342" r:id="rId3"/>
    <p:sldId id="343" r:id="rId4"/>
    <p:sldId id="292" r:id="rId5"/>
    <p:sldId id="293" r:id="rId6"/>
    <p:sldId id="358" r:id="rId7"/>
    <p:sldId id="294" r:id="rId8"/>
    <p:sldId id="338" r:id="rId9"/>
    <p:sldId id="295" r:id="rId10"/>
    <p:sldId id="303" r:id="rId11"/>
    <p:sldId id="360" r:id="rId12"/>
    <p:sldId id="312" r:id="rId13"/>
    <p:sldId id="313" r:id="rId14"/>
    <p:sldId id="314" r:id="rId15"/>
    <p:sldId id="315" r:id="rId16"/>
    <p:sldId id="346" r:id="rId17"/>
    <p:sldId id="347" r:id="rId18"/>
    <p:sldId id="316" r:id="rId19"/>
    <p:sldId id="327" r:id="rId20"/>
    <p:sldId id="348" r:id="rId21"/>
    <p:sldId id="311" r:id="rId22"/>
    <p:sldId id="362" r:id="rId23"/>
    <p:sldId id="304" r:id="rId24"/>
    <p:sldId id="339" r:id="rId25"/>
    <p:sldId id="307" r:id="rId26"/>
    <p:sldId id="306" r:id="rId27"/>
    <p:sldId id="349" r:id="rId28"/>
    <p:sldId id="350" r:id="rId29"/>
    <p:sldId id="308" r:id="rId30"/>
    <p:sldId id="310" r:id="rId31"/>
    <p:sldId id="352" r:id="rId32"/>
    <p:sldId id="264" r:id="rId33"/>
    <p:sldId id="361" r:id="rId34"/>
    <p:sldId id="319" r:id="rId35"/>
    <p:sldId id="340" r:id="rId36"/>
    <p:sldId id="321" r:id="rId37"/>
    <p:sldId id="322" r:id="rId38"/>
    <p:sldId id="345" r:id="rId39"/>
    <p:sldId id="325" r:id="rId40"/>
    <p:sldId id="323" r:id="rId41"/>
    <p:sldId id="326" r:id="rId42"/>
    <p:sldId id="354" r:id="rId43"/>
    <p:sldId id="318" r:id="rId44"/>
    <p:sldId id="359" r:id="rId45"/>
    <p:sldId id="296" r:id="rId46"/>
    <p:sldId id="341" r:id="rId47"/>
    <p:sldId id="298" r:id="rId48"/>
    <p:sldId id="301" r:id="rId49"/>
    <p:sldId id="344" r:id="rId50"/>
    <p:sldId id="300" r:id="rId51"/>
    <p:sldId id="299" r:id="rId52"/>
    <p:sldId id="302" r:id="rId53"/>
    <p:sldId id="351" r:id="rId54"/>
    <p:sldId id="357" r:id="rId55"/>
    <p:sldId id="337" r:id="rId56"/>
    <p:sldId id="336" r:id="rId57"/>
    <p:sldId id="335" r:id="rId58"/>
    <p:sldId id="356" r:id="rId59"/>
    <p:sldId id="35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7C8"/>
    <a:srgbClr val="FFFF66"/>
    <a:srgbClr val="A9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7" autoAdjust="0"/>
    <p:restoredTop sz="94650"/>
  </p:normalViewPr>
  <p:slideViewPr>
    <p:cSldViewPr>
      <p:cViewPr varScale="1">
        <p:scale>
          <a:sx n="114" d="100"/>
          <a:sy n="114" d="100"/>
        </p:scale>
        <p:origin x="200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1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8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8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0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21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1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9" y="649287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8/16/24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hyperlink" Target="https://www.pngall.com/aim-png/download/49830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ommons.wikimedia.org/wiki/File:User_icon_2.svg" TargetMode="External"/><Relationship Id="rId7" Type="http://schemas.openxmlformats.org/officeDocument/2006/relationships/hyperlink" Target="https://openclipart.org/detail/20498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menu-gui-interface-template-ui-303121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hyperlink" Target="https://freepngimg.com/png/49039-risk-free-transparent-image-h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search?q=analysing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core.ac.uk/download/pdf/144150314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1.png"/><Relationship Id="rId3" Type="http://schemas.openxmlformats.org/officeDocument/2006/relationships/hyperlink" Target="https://kevinmoerman.org/CV/" TargetMode="External"/><Relationship Id="rId7" Type="http://schemas.openxmlformats.org/officeDocument/2006/relationships/hyperlink" Target="https://pixabay.com/en/update-upgrade-renew-improve-1672356/" TargetMode="External"/><Relationship Id="rId12" Type="http://schemas.openxmlformats.org/officeDocument/2006/relationships/hyperlink" Target="https://pixabay.com/en/economy-icons-stock-index-symbol-1294549/" TargetMode="External"/><Relationship Id="rId2" Type="http://schemas.openxmlformats.org/officeDocument/2006/relationships/image" Target="../media/image14.png"/><Relationship Id="rId16" Type="http://schemas.openxmlformats.org/officeDocument/2006/relationships/hyperlink" Target="https://freepngimg.com/png/26765-software-photo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5" Type="http://schemas.openxmlformats.org/officeDocument/2006/relationships/image" Target="../media/image52.png"/><Relationship Id="rId10" Type="http://schemas.openxmlformats.org/officeDocument/2006/relationships/hyperlink" Target="https://www.digitalobservatory.net.au/qut-digital-observatory/" TargetMode="External"/><Relationship Id="rId4" Type="http://schemas.openxmlformats.org/officeDocument/2006/relationships/image" Target="../media/image15.jpg"/><Relationship Id="rId9" Type="http://schemas.openxmlformats.org/officeDocument/2006/relationships/image" Target="../media/image18.svg"/><Relationship Id="rId14" Type="http://schemas.openxmlformats.org/officeDocument/2006/relationships/hyperlink" Target="https://openclipart.org/detail/1646/female-user-icon-by-dagobert8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hyperlink" Target="https://commons.wikimedia.org/wiki/File:User_icon_2.svg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economy-icons-stock-index-symbol-1294549/" TargetMode="External"/><Relationship Id="rId11" Type="http://schemas.openxmlformats.org/officeDocument/2006/relationships/hyperlink" Target="https://freepngimg.com/png/49039-risk-free-transparent-image-hd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freepngimg.com/png/26765-software-photos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the-generous-husband.com/2020/01/07/suggestions-feedback-and-push-back/" TargetMode="External"/><Relationship Id="rId9" Type="http://schemas.openxmlformats.org/officeDocument/2006/relationships/hyperlink" Target="https://www.digitalobservatory.net.au/qut-digital-observatory/" TargetMode="External"/><Relationship Id="rId1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60.jp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3201-information-network-computer-internet-data-icon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8.svg"/><Relationship Id="rId3" Type="http://schemas.openxmlformats.org/officeDocument/2006/relationships/hyperlink" Target="https://pixabay.com/en/menu-gui-interface-template-ui-303121/" TargetMode="External"/><Relationship Id="rId7" Type="http://schemas.openxmlformats.org/officeDocument/2006/relationships/hyperlink" Target="https://courses.lumenlearning.com/vccs-mkt100-17fa/chapter/reading-measuring-marketing-communication-effectiveness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3.jpeg"/><Relationship Id="rId2" Type="http://schemas.openxmlformats.org/officeDocument/2006/relationships/image" Target="../media/image10.png"/><Relationship Id="rId16" Type="http://schemas.openxmlformats.org/officeDocument/2006/relationships/hyperlink" Target="https://ceaksan.com/tr/dashboard-nedi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ascending-graph-bar-graphs-progress-1173935/" TargetMode="External"/><Relationship Id="rId15" Type="http://schemas.openxmlformats.org/officeDocument/2006/relationships/image" Target="../media/image66.jpeg"/><Relationship Id="rId10" Type="http://schemas.openxmlformats.org/officeDocument/2006/relationships/image" Target="../media/image37.png"/><Relationship Id="rId4" Type="http://schemas.openxmlformats.org/officeDocument/2006/relationships/image" Target="../media/image21.png"/><Relationship Id="rId9" Type="http://schemas.openxmlformats.org/officeDocument/2006/relationships/hyperlink" Target="https://commons.wikimedia.org/wiki/File:User_icon_2.svg" TargetMode="External"/><Relationship Id="rId14" Type="http://schemas.openxmlformats.org/officeDocument/2006/relationships/hyperlink" Target="https://www.digitalobservatory.net.au/qut-digital-observatory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7713708@N03/23778637103/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hyperlink" Target="https://freepngimg.com/png/6108-handshake-png-hands-image-downlo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8" Type="http://schemas.openxmlformats.org/officeDocument/2006/relationships/hyperlink" Target="https://www.digitalobservatory.net.au/qut-digital-observatory/" TargetMode="External"/><Relationship Id="rId26" Type="http://schemas.openxmlformats.org/officeDocument/2006/relationships/hyperlink" Target="https://courses.lumenlearning.com/vccs-mkt100-17fa/chapter/reading-measuring-marketing-communication-effectiveness/" TargetMode="External"/><Relationship Id="rId3" Type="http://schemas.openxmlformats.org/officeDocument/2006/relationships/hyperlink" Target="https://pixabay.com/en/menu-gui-interface-template-ui-303121/" TargetMode="External"/><Relationship Id="rId21" Type="http://schemas.openxmlformats.org/officeDocument/2006/relationships/image" Target="../media/image20.png"/><Relationship Id="rId34" Type="http://schemas.openxmlformats.org/officeDocument/2006/relationships/hyperlink" Target="https://openclipart.org/detail/1646/female-user-icon-by-dagobert83" TargetMode="External"/><Relationship Id="rId7" Type="http://schemas.openxmlformats.org/officeDocument/2006/relationships/hyperlink" Target="https://freepngimg.com/png/49039-risk-free-transparent-image-hd" TargetMode="External"/><Relationship Id="rId12" Type="http://schemas.openxmlformats.org/officeDocument/2006/relationships/image" Target="../media/image15.jpg"/><Relationship Id="rId17" Type="http://schemas.openxmlformats.org/officeDocument/2006/relationships/image" Target="../media/image18.svg"/><Relationship Id="rId25" Type="http://schemas.openxmlformats.org/officeDocument/2006/relationships/image" Target="../media/image22.jpg"/><Relationship Id="rId33" Type="http://schemas.openxmlformats.org/officeDocument/2006/relationships/image" Target="../media/image27.png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0" Type="http://schemas.openxmlformats.org/officeDocument/2006/relationships/hyperlink" Target="https://pixabay.com/en/economy-icons-stock-index-symbol-1294549/" TargetMode="External"/><Relationship Id="rId29" Type="http://schemas.openxmlformats.org/officeDocument/2006/relationships/hyperlink" Target="https://www.the-generous-husband.com/2020/01/07/suggestions-feedback-and-push-b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hyperlink" Target="https://kevinmoerman.org/CV/" TargetMode="External"/><Relationship Id="rId24" Type="http://schemas.openxmlformats.org/officeDocument/2006/relationships/hyperlink" Target="https://pixabay.com/en/ascending-graph-bar-graphs-progress-1173935/" TargetMode="External"/><Relationship Id="rId32" Type="http://schemas.openxmlformats.org/officeDocument/2006/relationships/hyperlink" Target="https://commons.wikimedia.org/wiki/File:User_icon_2.svg" TargetMode="External"/><Relationship Id="rId5" Type="http://schemas.openxmlformats.org/officeDocument/2006/relationships/hyperlink" Target="https://openclipart.org/detail/20498" TargetMode="External"/><Relationship Id="rId15" Type="http://schemas.openxmlformats.org/officeDocument/2006/relationships/hyperlink" Target="https://pixabay.com/en/update-upgrade-renew-improve-1672356/" TargetMode="External"/><Relationship Id="rId23" Type="http://schemas.openxmlformats.org/officeDocument/2006/relationships/image" Target="../media/image21.png"/><Relationship Id="rId28" Type="http://schemas.openxmlformats.org/officeDocument/2006/relationships/image" Target="../media/image24.jpg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31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hyperlink" Target="http://stackoverflow.com/questions/30147879/how-to-draw-a-linear-gradient-circle-by-svg" TargetMode="External"/><Relationship Id="rId14" Type="http://schemas.openxmlformats.org/officeDocument/2006/relationships/image" Target="../media/image16.png"/><Relationship Id="rId22" Type="http://schemas.openxmlformats.org/officeDocument/2006/relationships/hyperlink" Target="https://openclipart.org/detail/20500" TargetMode="External"/><Relationship Id="rId27" Type="http://schemas.openxmlformats.org/officeDocument/2006/relationships/image" Target="../media/image23.png"/><Relationship Id="rId30" Type="http://schemas.openxmlformats.org/officeDocument/2006/relationships/image" Target="../media/image2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80" y="1496774"/>
            <a:ext cx="10942240" cy="2616696"/>
          </a:xfrm>
        </p:spPr>
        <p:txBody>
          <a:bodyPr>
            <a:normAutofit fontScale="90000"/>
          </a:bodyPr>
          <a:lstStyle/>
          <a:p>
            <a:r>
              <a:rPr lang="en-LK" b="1" dirty="0"/>
              <a:t>Automated Man Power Allocation By Performance  Analysis and Project Categorization For Construction Projects</a:t>
            </a:r>
            <a:br>
              <a:rPr lang="en-LK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608626"/>
            <a:ext cx="8534400" cy="1752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24-25J-018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FF406-7026-277A-7435-9DB4C399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64352" y="3956683"/>
            <a:ext cx="2711624" cy="2161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7A1EF46-2E48-65CA-6242-254D55269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76" y="66844"/>
            <a:ext cx="10363200" cy="1362075"/>
          </a:xfrm>
        </p:spPr>
        <p:txBody>
          <a:bodyPr/>
          <a:lstStyle/>
          <a:p>
            <a:r>
              <a:rPr lang="en-LK"/>
              <a:t>IT21087660|Perera K.M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784" y="855389"/>
            <a:ext cx="5708098" cy="839217"/>
          </a:xfrm>
        </p:spPr>
        <p:txBody>
          <a:bodyPr/>
          <a:lstStyle/>
          <a:p>
            <a:pPr algn="ctr"/>
            <a:r>
              <a:rPr lang="en-US" dirty="0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56261-E80F-2714-9E29-5C1F10BC561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E0FA5-CA29-9E41-D9C6-E0F767FAE318}"/>
              </a:ext>
            </a:extLst>
          </p:cNvPr>
          <p:cNvSpPr txBox="1"/>
          <p:nvPr/>
        </p:nvSpPr>
        <p:spPr>
          <a:xfrm>
            <a:off x="695400" y="2992641"/>
            <a:ext cx="986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000" b="1" dirty="0">
                <a:solidFill>
                  <a:srgbClr val="000000"/>
                </a:solidFill>
              </a:rPr>
              <a:t>Project Categorization.</a:t>
            </a:r>
            <a:endParaRPr lang="en-LK" b="1" dirty="0"/>
          </a:p>
        </p:txBody>
      </p:sp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5C349136-B29B-652A-5D97-EB803737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7350" r="14602" b="28601"/>
          <a:stretch/>
        </p:blipFill>
        <p:spPr>
          <a:xfrm>
            <a:off x="10108982" y="44624"/>
            <a:ext cx="2035690" cy="24701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85712C8-44DD-6AA8-B594-D4DA7F271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924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935760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159896" y="225799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4032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623397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26855" y="2216371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33469" y="222995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758822" y="1376293"/>
            <a:ext cx="147033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89537" y="1587764"/>
            <a:ext cx="10209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Automatic Classification</a:t>
            </a:r>
            <a:endParaRPr sz="1400"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533794" y="1386423"/>
            <a:ext cx="13228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Location/Environmental Impact Assessment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962009" y="163839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Risk Level Assessment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186325" y="166360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Analysis</a:t>
            </a: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8832304" y="222995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669662" y="1463047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Budget Analysis</a:t>
            </a:r>
            <a:endParaRPr sz="1600"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3529" y="232734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9219" y="22338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935760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5159896" y="282733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86397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608168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713990" y="2813751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Microsoft Project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8832304" y="282733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935760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5159896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84032" y="345042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608168" y="3427954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713990" y="3414374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Smartsheet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8832304" y="3427954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935760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5159896" y="403614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84032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608168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712721" y="4022568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8832304" y="4036148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935760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5159896" y="4625811"/>
            <a:ext cx="113078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92516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608168" y="4625811"/>
            <a:ext cx="114364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718841" y="4612231"/>
            <a:ext cx="1130780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8832304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935760" y="5214335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5159896" y="5229200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84032" y="5214335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608168" y="5214335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712722" y="5236017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28867" y="523452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8832304" y="5214335"/>
            <a:ext cx="1151034" cy="56116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0844" y="28785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47" y="28752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875" y="233400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4580" y="292198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988" y="3509983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9265" y="411834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2603" y="466426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0647" y="290640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1693" y="348559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8404" y="40646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96257" y="46949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5082" y="409990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7683" y="408343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6193" y="46533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6600" y="230957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5110" y="287945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290" y="410926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6200" y="46886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6271" y="231548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819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877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0664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944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832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193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 </a:t>
            </a:r>
            <a:r>
              <a:rPr lang="en-US" dirty="0">
                <a:solidFill>
                  <a:schemeClr val="tx1"/>
                </a:solidFill>
              </a:rPr>
              <a:t>|   Perera K.M |   24-25J-018</a:t>
            </a:r>
          </a:p>
        </p:txBody>
      </p:sp>
      <p:sp>
        <p:nvSpPr>
          <p:cNvPr id="11" name="Google Shape;375;p10">
            <a:extLst>
              <a:ext uri="{FF2B5EF4-FFF2-40B4-BE49-F238E27FC236}">
                <a16:creationId xmlns:a16="http://schemas.microsoft.com/office/drawing/2014/main" id="{3C2A8508-1191-C231-5BDE-6417F28D80FE}"/>
              </a:ext>
            </a:extLst>
          </p:cNvPr>
          <p:cNvSpPr txBox="1"/>
          <p:nvPr/>
        </p:nvSpPr>
        <p:spPr>
          <a:xfrm>
            <a:off x="9955592" y="1480273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Time Frame Analysis</a:t>
            </a:r>
            <a:endParaRPr sz="1600" dirty="0"/>
          </a:p>
        </p:txBody>
      </p:sp>
      <p:sp>
        <p:nvSpPr>
          <p:cNvPr id="12" name="Google Shape;320;p10">
            <a:extLst>
              <a:ext uri="{FF2B5EF4-FFF2-40B4-BE49-F238E27FC236}">
                <a16:creationId xmlns:a16="http://schemas.microsoft.com/office/drawing/2014/main" id="{CAFB45D7-61B0-757D-4D9C-5706CAC6AC36}"/>
              </a:ext>
            </a:extLst>
          </p:cNvPr>
          <p:cNvSpPr/>
          <p:nvPr/>
        </p:nvSpPr>
        <p:spPr>
          <a:xfrm>
            <a:off x="10066961" y="223951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0;p10">
            <a:extLst>
              <a:ext uri="{FF2B5EF4-FFF2-40B4-BE49-F238E27FC236}">
                <a16:creationId xmlns:a16="http://schemas.microsoft.com/office/drawing/2014/main" id="{465D326C-8D55-D27D-44B5-EA8B441DB960}"/>
              </a:ext>
            </a:extLst>
          </p:cNvPr>
          <p:cNvSpPr/>
          <p:nvPr/>
        </p:nvSpPr>
        <p:spPr>
          <a:xfrm>
            <a:off x="10066961" y="283689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0;p10">
            <a:extLst>
              <a:ext uri="{FF2B5EF4-FFF2-40B4-BE49-F238E27FC236}">
                <a16:creationId xmlns:a16="http://schemas.microsoft.com/office/drawing/2014/main" id="{24C878A8-E213-12C4-9D76-1EF3F921D8CB}"/>
              </a:ext>
            </a:extLst>
          </p:cNvPr>
          <p:cNvSpPr/>
          <p:nvPr/>
        </p:nvSpPr>
        <p:spPr>
          <a:xfrm>
            <a:off x="10066961" y="3437519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0;p10">
            <a:extLst>
              <a:ext uri="{FF2B5EF4-FFF2-40B4-BE49-F238E27FC236}">
                <a16:creationId xmlns:a16="http://schemas.microsoft.com/office/drawing/2014/main" id="{F044F81B-C665-0628-74DA-3DAC3640FC3D}"/>
              </a:ext>
            </a:extLst>
          </p:cNvPr>
          <p:cNvSpPr/>
          <p:nvPr/>
        </p:nvSpPr>
        <p:spPr>
          <a:xfrm>
            <a:off x="10066961" y="4045713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20;p10">
            <a:extLst>
              <a:ext uri="{FF2B5EF4-FFF2-40B4-BE49-F238E27FC236}">
                <a16:creationId xmlns:a16="http://schemas.microsoft.com/office/drawing/2014/main" id="{4469F7B0-B12F-E8C4-BCA6-10CBDB3DEC58}"/>
              </a:ext>
            </a:extLst>
          </p:cNvPr>
          <p:cNvSpPr/>
          <p:nvPr/>
        </p:nvSpPr>
        <p:spPr>
          <a:xfrm>
            <a:off x="10066961" y="4635376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20;p10">
            <a:extLst>
              <a:ext uri="{FF2B5EF4-FFF2-40B4-BE49-F238E27FC236}">
                <a16:creationId xmlns:a16="http://schemas.microsoft.com/office/drawing/2014/main" id="{27DD53F4-6CA0-BB3D-D4D0-688BFEF68037}"/>
              </a:ext>
            </a:extLst>
          </p:cNvPr>
          <p:cNvSpPr/>
          <p:nvPr/>
        </p:nvSpPr>
        <p:spPr>
          <a:xfrm>
            <a:off x="10066961" y="5223900"/>
            <a:ext cx="1151034" cy="55970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" name="Google Shape;338;p10">
            <a:extLst>
              <a:ext uri="{FF2B5EF4-FFF2-40B4-BE49-F238E27FC236}">
                <a16:creationId xmlns:a16="http://schemas.microsoft.com/office/drawing/2014/main" id="{1166A6F8-081B-4BC2-8129-1BDC9D9E22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3340" y="289676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9;p10">
            <a:extLst>
              <a:ext uri="{FF2B5EF4-FFF2-40B4-BE49-F238E27FC236}">
                <a16:creationId xmlns:a16="http://schemas.microsoft.com/office/drawing/2014/main" id="{7823787D-C560-0B48-F95B-C51DF6151A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1204" y="47027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4183" y="41442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8F61976D-5E24-255E-EF0C-B3F7B941BD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476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721878" y="410194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pic>
        <p:nvPicPr>
          <p:cNvPr id="40" name="Google Shape;359;p10">
            <a:extLst>
              <a:ext uri="{FF2B5EF4-FFF2-40B4-BE49-F238E27FC236}">
                <a16:creationId xmlns:a16="http://schemas.microsoft.com/office/drawing/2014/main" id="{8335DE7D-8580-1214-5516-B44E7B4876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25395" y="471011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6AA91D-ECDA-A8BB-5771-E17F7D1DD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41" y="2926990"/>
            <a:ext cx="371888" cy="3657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00" y="2333040"/>
            <a:ext cx="371888" cy="36579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9C45DF2-2971-2CD3-B733-10D9B5BB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04" y="2322942"/>
            <a:ext cx="371888" cy="3657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4D620A-1C49-A947-E6C1-8ACE541A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88" y="4083438"/>
            <a:ext cx="365792" cy="3840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66EA9CE-EDC6-360F-7068-21E6748AE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626" y="3505956"/>
            <a:ext cx="365792" cy="3840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2E9A5A6-6ADB-94E9-26E3-A4958CDD0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027" y="3517780"/>
            <a:ext cx="365792" cy="3840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F73388-49C1-49C3-AF92-14F853F8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476" y="3485597"/>
            <a:ext cx="365792" cy="3840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39180B-15E3-C125-E231-4CAF809C4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9201" y="3513446"/>
            <a:ext cx="371888" cy="3718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A308BBF-9132-A6CD-32FC-DE84695C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169" y="4732215"/>
            <a:ext cx="371888" cy="3657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FD181CC-91DF-3A60-5D65-E8B433C0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768" y="3536069"/>
            <a:ext cx="37188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032" y="1184349"/>
            <a:ext cx="5506866" cy="518160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kern="100" dirty="0">
                <a:effectLst/>
                <a:ea typeface="Aptos" panose="020B0004020202020204" pitchFamily="34" charset="0"/>
                <a:cs typeface="Iskoola Pota" panose="020B0502040204020203" pitchFamily="34" charset="77"/>
              </a:rPr>
              <a:t>“</a:t>
            </a:r>
            <a:r>
              <a:rPr lang="en-GB" b="1" dirty="0"/>
              <a:t>How can construction projects be categorized based on key details and factors such as type, scope, objectives, location, budget, duration, risk level, complexity, geographical factors, and time frame?</a:t>
            </a:r>
            <a:r>
              <a:rPr lang="en-US" b="1" kern="100" dirty="0">
                <a:cs typeface="Iskoola Pota" panose="020B0502040204020203" pitchFamily="34" charset="77"/>
              </a:rPr>
              <a:t>”</a:t>
            </a:r>
            <a:endParaRPr lang="en-LK" b="1" kern="100" dirty="0">
              <a:effectLst/>
              <a:ea typeface="Aptos" panose="020B0004020202020204" pitchFamily="34" charset="0"/>
              <a:cs typeface="Iskoola Pota" panose="020B0502040204020203" pitchFamily="34" charset="77"/>
            </a:endParaRP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group of people sitting around a question mark&#10;&#10;Description automatically generated">
            <a:extLst>
              <a:ext uri="{FF2B5EF4-FFF2-40B4-BE49-F238E27FC236}">
                <a16:creationId xmlns:a16="http://schemas.microsoft.com/office/drawing/2014/main" id="{6C37E1DE-7360-597B-3804-CDB55FDC2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" y="1487892"/>
            <a:ext cx="6469677" cy="43063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9B4FDB2-1C92-D365-9F94-6F4163463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5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9296-EF77-0930-06CD-7E7B5B42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832" y="271610"/>
            <a:ext cx="11684000" cy="1573217"/>
          </a:xfrm>
        </p:spPr>
        <p:txBody>
          <a:bodyPr>
            <a:normAutofit/>
          </a:bodyPr>
          <a:lstStyle/>
          <a:p>
            <a:r>
              <a:rPr lang="en-LK" b="1"/>
              <a:t>Specific &amp; Sub </a:t>
            </a:r>
            <a:br>
              <a:rPr lang="en-LK" b="1"/>
            </a:br>
            <a:r>
              <a:rPr lang="en-LK" b="1"/>
              <a:t>Objectives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838E8-54A9-8432-A7C6-E9DA88019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" y="4789"/>
            <a:ext cx="8513005" cy="6185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F83CBF-8843-1C6C-7DAA-D0F1A48B32FE}"/>
              </a:ext>
            </a:extLst>
          </p:cNvPr>
          <p:cNvSpPr txBox="1">
            <a:spLocks/>
          </p:cNvSpPr>
          <p:nvPr/>
        </p:nvSpPr>
        <p:spPr>
          <a:xfrm>
            <a:off x="314700" y="3320992"/>
            <a:ext cx="11684000" cy="1826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C4105-BA0A-3F78-7BE4-2AE4DA57F48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red and white target with a green arrow&#10;&#10;Description automatically generated">
            <a:extLst>
              <a:ext uri="{FF2B5EF4-FFF2-40B4-BE49-F238E27FC236}">
                <a16:creationId xmlns:a16="http://schemas.microsoft.com/office/drawing/2014/main" id="{DE74A039-9B99-F337-4990-754642FB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13005" y="1844823"/>
            <a:ext cx="3700854" cy="3700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A000D74-8D50-683F-5E51-EDC26B4668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10CFA3-0020-5E0D-E802-3C2321052599}"/>
              </a:ext>
            </a:extLst>
          </p:cNvPr>
          <p:cNvSpPr/>
          <p:nvPr/>
        </p:nvSpPr>
        <p:spPr>
          <a:xfrm>
            <a:off x="2783636" y="6483608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9DB6F7-BFBF-E9DF-B926-86620B293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8EFB4E9-DB39-C70F-9179-945DB0A23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261045-E308-5C76-FDC7-DDC980EDEF20}"/>
              </a:ext>
            </a:extLst>
          </p:cNvPr>
          <p:cNvSpPr txBox="1">
            <a:spLocks/>
          </p:cNvSpPr>
          <p:nvPr/>
        </p:nvSpPr>
        <p:spPr>
          <a:xfrm>
            <a:off x="-1497868" y="475720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F1A050-FAC8-141C-4C60-DA0FA3DCFE6D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System,Personnel,and Software Specification Requirement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Technologies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Work Breakdown Structure(WBS)</a:t>
            </a:r>
          </a:p>
          <a:p>
            <a:pPr marL="457200" indent="-457200">
              <a:buFont typeface="Arial" pitchFamily="34" charset="0"/>
              <a:buChar char="•"/>
            </a:pPr>
            <a:endParaRPr lang="en-LK"/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F1B24249-9CCC-EE73-1639-45737D297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F23CC68-54E7-32C6-BBE3-3E0BA53B8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9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107" y="319751"/>
            <a:ext cx="7330624" cy="792162"/>
          </a:xfrm>
        </p:spPr>
        <p:txBody>
          <a:bodyPr>
            <a:normAutofit/>
          </a:bodyPr>
          <a:lstStyle/>
          <a:p>
            <a:r>
              <a:rPr lang="en-LK" b="1"/>
              <a:t>Overview Diagram</a:t>
            </a:r>
          </a:p>
        </p:txBody>
      </p:sp>
      <p:pic>
        <p:nvPicPr>
          <p:cNvPr id="5" name="Picture 4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65E4007-574B-DA71-82AE-709DA01D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824" y="450891"/>
            <a:ext cx="737491" cy="737491"/>
          </a:xfrm>
          <a:prstGeom prst="rect">
            <a:avLst/>
          </a:prstGeom>
        </p:spPr>
      </p:pic>
      <p:pic>
        <p:nvPicPr>
          <p:cNvPr id="19" name="Picture 18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C1F150EB-D31A-ADE1-5009-81B4BAE4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29173" y="2695634"/>
            <a:ext cx="1338918" cy="1054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4E0886-0DE3-D845-B8BE-E89238D6577A}"/>
              </a:ext>
            </a:extLst>
          </p:cNvPr>
          <p:cNvSpPr txBox="1"/>
          <p:nvPr/>
        </p:nvSpPr>
        <p:spPr>
          <a:xfrm>
            <a:off x="1742045" y="3909119"/>
            <a:ext cx="45166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Enters Upcoming  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Geographical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Project Type (Institute,Company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Scope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878013-EB20-F7C6-E5A3-2D7E9578C2F9}"/>
              </a:ext>
            </a:extLst>
          </p:cNvPr>
          <p:cNvCxnSpPr>
            <a:cxnSpLocks/>
          </p:cNvCxnSpPr>
          <p:nvPr/>
        </p:nvCxnSpPr>
        <p:spPr>
          <a:xfrm>
            <a:off x="4658176" y="3285039"/>
            <a:ext cx="180020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BE246967-B8E2-E148-9AF0-B891CF69A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46414" y="2628060"/>
            <a:ext cx="1223999" cy="12239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8BA669-C913-5C97-C9A2-3CD83BEBE558}"/>
              </a:ext>
            </a:extLst>
          </p:cNvPr>
          <p:cNvSpPr txBox="1"/>
          <p:nvPr/>
        </p:nvSpPr>
        <p:spPr>
          <a:xfrm>
            <a:off x="6265180" y="3912532"/>
            <a:ext cx="21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Projects Classification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2F289-BEED-1E8F-54E8-A61A6DD721D4}"/>
              </a:ext>
            </a:extLst>
          </p:cNvPr>
          <p:cNvCxnSpPr>
            <a:cxnSpLocks/>
          </p:cNvCxnSpPr>
          <p:nvPr/>
        </p:nvCxnSpPr>
        <p:spPr>
          <a:xfrm>
            <a:off x="8240184" y="3270317"/>
            <a:ext cx="122400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red arrow with white text&#10;&#10;Description automatically generated">
            <a:extLst>
              <a:ext uri="{FF2B5EF4-FFF2-40B4-BE49-F238E27FC236}">
                <a16:creationId xmlns:a16="http://schemas.microsoft.com/office/drawing/2014/main" id="{4C01BE78-360E-BB39-D8C8-E1D823D8C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84632" y="2504558"/>
            <a:ext cx="1728192" cy="12707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F573B1-2769-0651-3E2B-14629BF0A0BA}"/>
              </a:ext>
            </a:extLst>
          </p:cNvPr>
          <p:cNvSpPr txBox="1"/>
          <p:nvPr/>
        </p:nvSpPr>
        <p:spPr>
          <a:xfrm>
            <a:off x="8974502" y="3750025"/>
            <a:ext cx="3951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70BB4-2F9B-B12C-BEBE-34BEB328C3BF}"/>
              </a:ext>
            </a:extLst>
          </p:cNvPr>
          <p:cNvSpPr txBox="1"/>
          <p:nvPr/>
        </p:nvSpPr>
        <p:spPr>
          <a:xfrm>
            <a:off x="-15848" y="38821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CE73D-1E56-E7CD-A74B-8497050F7D98}"/>
              </a:ext>
            </a:extLst>
          </p:cNvPr>
          <p:cNvSpPr txBox="1"/>
          <p:nvPr/>
        </p:nvSpPr>
        <p:spPr>
          <a:xfrm>
            <a:off x="4154120" y="2008826"/>
            <a:ext cx="5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30087-B657-0FB9-3A42-21076A8C3D26}"/>
              </a:ext>
            </a:extLst>
          </p:cNvPr>
          <p:cNvSpPr/>
          <p:nvPr/>
        </p:nvSpPr>
        <p:spPr>
          <a:xfrm>
            <a:off x="1679379" y="1844824"/>
            <a:ext cx="10321281" cy="45360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4" name="Picture 13" descr="A computer screen with a gear&#10;&#10;Description automatically generated">
            <a:extLst>
              <a:ext uri="{FF2B5EF4-FFF2-40B4-BE49-F238E27FC236}">
                <a16:creationId xmlns:a16="http://schemas.microsoft.com/office/drawing/2014/main" id="{89E17A87-0417-A325-BEC2-E5D199D9A8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21" y="1909614"/>
            <a:ext cx="1189895" cy="1189895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A93CC88-40EA-D09B-B8F7-1312A1E62CE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415950" y="1548998"/>
            <a:ext cx="721232" cy="1"/>
          </a:xfrm>
          <a:prstGeom prst="bentConnector3">
            <a:avLst>
              <a:gd name="adj1" fmla="val 50000"/>
            </a:avLst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4396C2-DCF5-2150-7F24-F1E0C5EC39F9}"/>
              </a:ext>
            </a:extLst>
          </p:cNvPr>
          <p:cNvCxnSpPr>
            <a:cxnSpLocks/>
            <a:stCxn id="14" idx="2"/>
            <a:endCxn id="6" idx="1"/>
          </p:cNvCxnSpPr>
          <p:nvPr/>
        </p:nvCxnSpPr>
        <p:spPr>
          <a:xfrm rot="16200000" flipH="1">
            <a:off x="721315" y="3154759"/>
            <a:ext cx="1013319" cy="902810"/>
          </a:xfrm>
          <a:prstGeom prst="bentConnector2">
            <a:avLst/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91C0181-0C1A-3400-DC67-67F720647D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37" y="5507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19755"/>
            <a:ext cx="11305256" cy="732985"/>
          </a:xfrm>
        </p:spPr>
        <p:txBody>
          <a:bodyPr>
            <a:noAutofit/>
          </a:bodyPr>
          <a:lstStyle/>
          <a:p>
            <a:pPr algn="l"/>
            <a:r>
              <a:rPr lang="en-US" sz="3200" b="1"/>
              <a:t>System, Personnel, and Software Specification Requirements</a:t>
            </a:r>
            <a:br>
              <a:rPr lang="en-US" sz="3200" b="1"/>
            </a:br>
            <a:endParaRPr lang="en-LK" sz="3200" b="1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75037-F16B-B922-E85B-628B3A0BAFAD}"/>
              </a:ext>
            </a:extLst>
          </p:cNvPr>
          <p:cNvSpPr/>
          <p:nvPr/>
        </p:nvSpPr>
        <p:spPr>
          <a:xfrm>
            <a:off x="623392" y="1052736"/>
            <a:ext cx="3096344" cy="5040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</a:rPr>
              <a:t>Functional requirements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Should be able to input the project details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Should be able to categorize the project, based on project type, risk level, complexity, location wise/geographical factors, budget level, time frame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Should be able to predict the risk according to project type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A15F8-5F64-8E8D-83A8-4DD916FFCF18}"/>
              </a:ext>
            </a:extLst>
          </p:cNvPr>
          <p:cNvSpPr/>
          <p:nvPr/>
        </p:nvSpPr>
        <p:spPr>
          <a:xfrm>
            <a:off x="4151784" y="1052736"/>
            <a:ext cx="3168352" cy="31273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>
                <a:solidFill>
                  <a:schemeClr val="tx1"/>
                </a:solidFill>
              </a:rPr>
              <a:t>Non-Functional requirements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User-Friendly interface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Application should be reliable.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Results have higher accuracy.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Results should be more efficient.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5DEA5-71C6-1B72-86D8-A2D7F54F2379}"/>
              </a:ext>
            </a:extLst>
          </p:cNvPr>
          <p:cNvSpPr/>
          <p:nvPr/>
        </p:nvSpPr>
        <p:spPr>
          <a:xfrm>
            <a:off x="4295801" y="4365104"/>
            <a:ext cx="7776864" cy="17103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>
                <a:solidFill>
                  <a:schemeClr val="tx1"/>
                </a:solidFill>
              </a:rPr>
              <a:t>Personnel Requirements</a:t>
            </a:r>
          </a:p>
          <a:p>
            <a:pPr algn="ctr"/>
            <a:endParaRPr lang="en-US" sz="2000" b="1" u="sng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 Mr. Darshana Senevirathne (A Project Manger at MAGA Engineering)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MAGA Engineering PVT Ltd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7101E-9CDD-4DDE-E7E2-DC959C612E56}"/>
              </a:ext>
            </a:extLst>
          </p:cNvPr>
          <p:cNvSpPr/>
          <p:nvPr/>
        </p:nvSpPr>
        <p:spPr>
          <a:xfrm>
            <a:off x="7633324" y="1052736"/>
            <a:ext cx="3935287" cy="312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Software Requirements</a:t>
            </a:r>
          </a:p>
          <a:p>
            <a:pPr algn="ctr"/>
            <a:endParaRPr lang="en-US" sz="2000" b="1" u="sn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Visual Code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MYSQL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A1F7-35F2-FE81-9612-752CAB3A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513" y="2283528"/>
            <a:ext cx="944962" cy="975445"/>
          </a:xfrm>
          <a:prstGeom prst="rect">
            <a:avLst/>
          </a:prstGeom>
        </p:spPr>
      </p:pic>
      <p:pic>
        <p:nvPicPr>
          <p:cNvPr id="11" name="Picture 10" descr="A person with dark hair wearing a blue shirt and tie&#10;&#10;Description automatically generated">
            <a:extLst>
              <a:ext uri="{FF2B5EF4-FFF2-40B4-BE49-F238E27FC236}">
                <a16:creationId xmlns:a16="http://schemas.microsoft.com/office/drawing/2014/main" id="{71C5D734-82EA-5F36-59C2-EF112D982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03" y="4048185"/>
            <a:ext cx="1019526" cy="1019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AC2BB-105E-BD52-7F1F-4CB5F88CF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762" y="2130894"/>
            <a:ext cx="1016203" cy="1128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22B7F-0E7F-ABE3-695C-5C65D3E7C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166" y="3034618"/>
            <a:ext cx="1135759" cy="952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DC58E61A-FCEC-3082-C356-C5D0A5A220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323" y="4"/>
            <a:ext cx="1183232" cy="10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111" y="319751"/>
            <a:ext cx="6507253" cy="792162"/>
          </a:xfrm>
        </p:spPr>
        <p:txBody>
          <a:bodyPr>
            <a:normAutofit/>
          </a:bodyPr>
          <a:lstStyle/>
          <a:p>
            <a:r>
              <a:rPr lang="en-LK" b="1"/>
              <a:t>Technologies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31A7E-681C-0563-DC23-AA89EA4FE5DC}"/>
              </a:ext>
            </a:extLst>
          </p:cNvPr>
          <p:cNvSpPr/>
          <p:nvPr/>
        </p:nvSpPr>
        <p:spPr>
          <a:xfrm>
            <a:off x="911424" y="1412776"/>
            <a:ext cx="4032448" cy="4451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u="sng">
                <a:solidFill>
                  <a:schemeClr val="tx1"/>
                </a:solidFill>
              </a:rPr>
              <a:t>Technologies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1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HTML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CSS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Python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Tensor Flow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2AF15-C687-9303-68C9-A2964D24CDE3}"/>
              </a:ext>
            </a:extLst>
          </p:cNvPr>
          <p:cNvSpPr/>
          <p:nvPr/>
        </p:nvSpPr>
        <p:spPr>
          <a:xfrm>
            <a:off x="6456040" y="1412779"/>
            <a:ext cx="5040560" cy="24482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>
                <a:solidFill>
                  <a:schemeClr val="tx1"/>
                </a:solidFill>
              </a:rPr>
              <a:t>Techniques &amp; Algorithms</a:t>
            </a:r>
          </a:p>
          <a:p>
            <a:pPr algn="ctr"/>
            <a:endParaRPr lang="en-US" sz="3200" b="1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Rule-Based System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tx1"/>
                </a:solidFill>
              </a:rPr>
              <a:t>Decision Tree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C6AC15-6A55-5954-DE14-BAB5D31A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19" y="4704447"/>
            <a:ext cx="944962" cy="975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4ECAB-C390-8E7B-50A7-A23A624C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341" y="4641593"/>
            <a:ext cx="1075292" cy="1090022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BBA01369-13F1-090A-13FD-12B85E43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69" y="4712554"/>
            <a:ext cx="1736060" cy="948100"/>
          </a:xfrm>
          <a:prstGeom prst="rect">
            <a:avLst/>
          </a:prstGeom>
        </p:spPr>
      </p:pic>
      <p:pic>
        <p:nvPicPr>
          <p:cNvPr id="15" name="Picture 14" descr="A logo with a triangle and a letter&#10;&#10;Description automatically generated with medium confidence">
            <a:extLst>
              <a:ext uri="{FF2B5EF4-FFF2-40B4-BE49-F238E27FC236}">
                <a16:creationId xmlns:a16="http://schemas.microsoft.com/office/drawing/2014/main" id="{978B9D36-8861-D28D-5E10-8D2368B29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8" y="4625370"/>
            <a:ext cx="1701645" cy="1090022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95A6F91-B66A-F87F-C7B0-F2648EDA35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9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9" y="-91281"/>
            <a:ext cx="11684000" cy="792162"/>
          </a:xfrm>
        </p:spPr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92" y="1043136"/>
            <a:ext cx="11878311" cy="23858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LK" sz="12000" b="1" dirty="0"/>
              <a:t>Data Source : MAGA Engineering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sz="12000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11200" b="1" dirty="0"/>
              <a:t>Past Project Details</a:t>
            </a:r>
          </a:p>
          <a:p>
            <a:pPr marL="2286000" lvl="5" indent="0">
              <a:lnSpc>
                <a:spcPct val="150000"/>
              </a:lnSpc>
              <a:buNone/>
            </a:pPr>
            <a:r>
              <a:rPr lang="en-LK" sz="11200" b="1" dirty="0"/>
              <a:t>Time,Cost,Scope,Geographical Location, Objectives,  Project Type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11200" b="1" dirty="0"/>
              <a:t>Risk and Complexity measuring methods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06166-2E1E-B0E6-2EDF-208E6E336AC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6" name="Picture 5" descr="A computer with folders in the screen&#10;&#10;Description automatically generated">
            <a:extLst>
              <a:ext uri="{FF2B5EF4-FFF2-40B4-BE49-F238E27FC236}">
                <a16:creationId xmlns:a16="http://schemas.microsoft.com/office/drawing/2014/main" id="{4D01BA92-0654-ABF1-FFC9-CC3D6919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0335" y="4149084"/>
            <a:ext cx="2047354" cy="1918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5292FB0-5FC3-B9EE-34D9-2A1A631F9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49" y="790261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K" b="1"/>
              <a:t>Work Breakdown Structure (WBS)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2487-1531-FF7A-B5BF-4024DB1C82F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AB0473CB-73FB-E388-82A3-FB89E7434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pic>
        <p:nvPicPr>
          <p:cNvPr id="11" name="Picture 10" descr="A diagram with colorful boxes&#10;&#10;Description automatically generated with medium confidence">
            <a:extLst>
              <a:ext uri="{FF2B5EF4-FFF2-40B4-BE49-F238E27FC236}">
                <a16:creationId xmlns:a16="http://schemas.microsoft.com/office/drawing/2014/main" id="{49DD1CC7-2606-DF12-8733-5EEEF023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2" y="1290349"/>
            <a:ext cx="11670078" cy="4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0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05320D-EE01-6A06-A52F-632C4A64D01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Team Members</a:t>
            </a:r>
            <a:endParaRPr lang="en-LK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089397-39D6-29DC-336D-DA8CB5D7E4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653321"/>
              </p:ext>
            </p:extLst>
          </p:nvPr>
        </p:nvGraphicFramePr>
        <p:xfrm>
          <a:off x="695400" y="1385512"/>
          <a:ext cx="11293400" cy="48061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2093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672462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IT21270956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Munagama M.K.H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IT21276750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Isuranga K.M.S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IT21069840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Devashika R.P.P.A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IT21087660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Perera K.M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74895"/>
                  </a:ext>
                </a:extLst>
              </a:tr>
            </a:tbl>
          </a:graphicData>
        </a:graphic>
      </p:graphicFrame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9125ED7-A0A8-47DE-603D-F70CC0EE2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01144" y="64339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2487-1531-FF7A-B5BF-4024DB1C82F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DB2FD-B620-3F04-9C55-1240CB3F643D}"/>
              </a:ext>
            </a:extLst>
          </p:cNvPr>
          <p:cNvSpPr txBox="1"/>
          <p:nvPr/>
        </p:nvSpPr>
        <p:spPr>
          <a:xfrm>
            <a:off x="155340" y="1052736"/>
            <a:ext cx="11881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j-lt"/>
              </a:rPr>
              <a:t>[1] John Macealois, “</a:t>
            </a:r>
            <a:r>
              <a:rPr lang="en-US" sz="2000">
                <a:latin typeface="var(--h1-font-family)"/>
              </a:rPr>
              <a:t>Understanding the 7 Construction Project Types”, https://www.workyard.com/construction-management/construction-project-types, May 2024 (accessed July. 2024) pp. 11,14.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>
              <a:latin typeface="+mj-lt"/>
            </a:endParaRPr>
          </a:p>
          <a:p>
            <a:r>
              <a:rPr lang="en-US" sz="2000"/>
              <a:t>[2] M. Safa, A. Sabet, “Classification of Construction Projects”, </a:t>
            </a:r>
            <a:r>
              <a:rPr lang="en-US" sz="2000">
                <a:hlinkClick r:id="rId2"/>
              </a:rPr>
              <a:t>https://core.ac.uk/download/pdf/144150314.pdf</a:t>
            </a:r>
            <a:r>
              <a:rPr lang="en-US" sz="2000"/>
              <a:t> , May 2015 (accessed July. 2024) pp. 11,14.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93C3A37-1B31-E2F5-BA1E-D65FD8EF0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7" y="479715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153734"/>
            <a:ext cx="10363200" cy="1362075"/>
          </a:xfrm>
        </p:spPr>
        <p:txBody>
          <a:bodyPr/>
          <a:lstStyle/>
          <a:p>
            <a:r>
              <a:rPr lang="en-LK"/>
              <a:t>IT21276750|Isuranga K.M.S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672" y="332660"/>
            <a:ext cx="6959358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F93AA-6566-7FB1-74F3-64653D86BEA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3134B-CD5C-63D2-9A52-54762AC1EC5A}"/>
              </a:ext>
            </a:extLst>
          </p:cNvPr>
          <p:cNvSpPr txBox="1"/>
          <p:nvPr/>
        </p:nvSpPr>
        <p:spPr>
          <a:xfrm>
            <a:off x="1415480" y="2985692"/>
            <a:ext cx="9865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0000"/>
                </a:solidFill>
              </a:rPr>
              <a:t>KPI Generation by Performance analysis and CV analysis.</a:t>
            </a:r>
          </a:p>
          <a:p>
            <a:pPr algn="ctr"/>
            <a:endParaRPr lang="en-L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A600D-8BA9-AFB6-B323-75466B32893A}"/>
              </a:ext>
            </a:extLst>
          </p:cNvPr>
          <p:cNvSpPr txBox="1"/>
          <p:nvPr/>
        </p:nvSpPr>
        <p:spPr>
          <a:xfrm>
            <a:off x="9984432" y="-9386"/>
            <a:ext cx="22075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3B1D055-ADC1-D0B4-E0D5-66AE827A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110728"/>
            <a:ext cx="2190884" cy="238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49F0027-A358-AF58-FB6B-ECAC540CE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3862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5330326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554462" y="253981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78598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017963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4121421" y="2498190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528035" y="251177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817202" y="146523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673847" y="1305414"/>
            <a:ext cx="1322892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Real Time Integration with performance</a:t>
            </a:r>
            <a:endParaRPr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801938" y="1766603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779059" y="2599017"/>
            <a:ext cx="201047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Success Factor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191714" y="1784839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Update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63989" y="1897697"/>
            <a:ext cx="14703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CV </a:t>
            </a:r>
          </a:p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</a:t>
            </a:r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882910" y="1912462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KPI </a:t>
            </a:r>
          </a:p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Generation</a:t>
            </a:r>
            <a:endParaRPr sz="1600" dirty="0"/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775" y="76671"/>
            <a:ext cx="1710053" cy="1458890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5330326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554462" y="310915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80963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002734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4108556" y="3095570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515171" y="310915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881858" y="3191341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Workday</a:t>
            </a:r>
            <a:endParaRPr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5330326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554462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78598" y="3732246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002734" y="3709773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4108556" y="3696193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515171" y="3709773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2122334" y="377450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BambooHR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5330326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554462" y="431796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78598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002734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4107287" y="4304387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513902" y="4317967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5330326" y="4862947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554462" y="4877812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78598" y="4862947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002734" y="4862947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4107288" y="4884629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523433" y="48831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4434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7139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547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2135198" y="4947475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9149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230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6510" y="492980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0398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0759" y="48867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749" y="442602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2116444" y="438375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66" y="2614859"/>
            <a:ext cx="371888" cy="365792"/>
          </a:xfrm>
          <a:prstGeom prst="rect">
            <a:avLst/>
          </a:prstGeom>
        </p:spPr>
      </p:pic>
      <p:pic>
        <p:nvPicPr>
          <p:cNvPr id="8" name="Google Shape;359;p10">
            <a:extLst>
              <a:ext uri="{FF2B5EF4-FFF2-40B4-BE49-F238E27FC236}">
                <a16:creationId xmlns:a16="http://schemas.microsoft.com/office/drawing/2014/main" id="{1C37689D-C834-7C6A-5E33-D735CDA380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458" y="437175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9;p10">
            <a:extLst>
              <a:ext uri="{FF2B5EF4-FFF2-40B4-BE49-F238E27FC236}">
                <a16:creationId xmlns:a16="http://schemas.microsoft.com/office/drawing/2014/main" id="{DC1900CC-BD45-231E-26DE-C7F36405AC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2439" y="257797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42A2F-E9BE-68C1-FBE2-9DF4CD432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109" y="3189480"/>
            <a:ext cx="371888" cy="36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55787-849E-F28D-759C-9BE2B113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936" y="3798559"/>
            <a:ext cx="371888" cy="365792"/>
          </a:xfrm>
          <a:prstGeom prst="rect">
            <a:avLst/>
          </a:prstGeom>
        </p:spPr>
      </p:pic>
      <p:pic>
        <p:nvPicPr>
          <p:cNvPr id="21" name="Google Shape;359;p10">
            <a:extLst>
              <a:ext uri="{FF2B5EF4-FFF2-40B4-BE49-F238E27FC236}">
                <a16:creationId xmlns:a16="http://schemas.microsoft.com/office/drawing/2014/main" id="{25230A96-465E-C69D-167A-2EEBB49444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1717" y="315759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ABE309F-28EF-C911-98E7-50758C36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08" y="3791587"/>
            <a:ext cx="371888" cy="371888"/>
          </a:xfrm>
          <a:prstGeom prst="rect">
            <a:avLst/>
          </a:prstGeom>
        </p:spPr>
      </p:pic>
      <p:pic>
        <p:nvPicPr>
          <p:cNvPr id="75" name="Google Shape;338;p10">
            <a:extLst>
              <a:ext uri="{FF2B5EF4-FFF2-40B4-BE49-F238E27FC236}">
                <a16:creationId xmlns:a16="http://schemas.microsoft.com/office/drawing/2014/main" id="{AD89EDB6-E46A-09F6-0BCF-DCED1A9620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1080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38;p10">
            <a:extLst>
              <a:ext uri="{FF2B5EF4-FFF2-40B4-BE49-F238E27FC236}">
                <a16:creationId xmlns:a16="http://schemas.microsoft.com/office/drawing/2014/main" id="{4AA6EC4A-5131-31C7-F4B5-A1DA66C2DA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3785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38;p10">
            <a:extLst>
              <a:ext uri="{FF2B5EF4-FFF2-40B4-BE49-F238E27FC236}">
                <a16:creationId xmlns:a16="http://schemas.microsoft.com/office/drawing/2014/main" id="{7D097697-CB1B-5EE1-27A1-18FE48D97D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193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38;p10">
            <a:extLst>
              <a:ext uri="{FF2B5EF4-FFF2-40B4-BE49-F238E27FC236}">
                <a16:creationId xmlns:a16="http://schemas.microsoft.com/office/drawing/2014/main" id="{72F49F2B-6552-9ECB-14F4-FC881F4ABC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470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F30EF24-9A82-7893-E792-999EA38DA3A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81" name="Google Shape;338;p10">
            <a:extLst>
              <a:ext uri="{FF2B5EF4-FFF2-40B4-BE49-F238E27FC236}">
                <a16:creationId xmlns:a16="http://schemas.microsoft.com/office/drawing/2014/main" id="{4B70941D-F645-303F-25E9-9276671B11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9334" y="260772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38;p10">
            <a:extLst>
              <a:ext uri="{FF2B5EF4-FFF2-40B4-BE49-F238E27FC236}">
                <a16:creationId xmlns:a16="http://schemas.microsoft.com/office/drawing/2014/main" id="{6C865E78-7525-E05D-7E0D-7705217A07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983" y="433728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BC6E6802-9761-0E98-BB92-80AE91D1D5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6901" y="31339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38;p10">
            <a:extLst>
              <a:ext uri="{FF2B5EF4-FFF2-40B4-BE49-F238E27FC236}">
                <a16:creationId xmlns:a16="http://schemas.microsoft.com/office/drawing/2014/main" id="{C325D5EA-2A7F-1197-7A6E-63A32EAAF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309" y="3721904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8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25" y="1424991"/>
            <a:ext cx="5719192" cy="445228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“How can the challenges of managing physical CVs and using outdated KPIs be addressed to improve decision-making in employee management?</a:t>
            </a:r>
            <a:r>
              <a:rPr lang="en-LK" b="1" dirty="0"/>
              <a:t>”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person looking at a red question mark&#10;&#10;Description automatically generated">
            <a:extLst>
              <a:ext uri="{FF2B5EF4-FFF2-40B4-BE49-F238E27FC236}">
                <a16:creationId xmlns:a16="http://schemas.microsoft.com/office/drawing/2014/main" id="{1991A400-7D4E-9145-20E8-4AB0392F2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2"/>
          <a:stretch/>
        </p:blipFill>
        <p:spPr>
          <a:xfrm>
            <a:off x="6646332" y="1096966"/>
            <a:ext cx="5366444" cy="4467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4923C4-AB14-C22E-72A9-98AD909E2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9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FC4-B93E-B259-A9C0-A720C0B5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805-98FC-4F40-7159-F2B0F52C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Google Shape;1081;p36">
            <a:extLst>
              <a:ext uri="{FF2B5EF4-FFF2-40B4-BE49-F238E27FC236}">
                <a16:creationId xmlns:a16="http://schemas.microsoft.com/office/drawing/2014/main" id="{54C463DA-E35C-EF92-7CC1-C5640E241BAD}"/>
              </a:ext>
            </a:extLst>
          </p:cNvPr>
          <p:cNvSpPr/>
          <p:nvPr/>
        </p:nvSpPr>
        <p:spPr>
          <a:xfrm>
            <a:off x="-1320824" y="424510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Google Shape;1085;p36">
            <a:extLst>
              <a:ext uri="{FF2B5EF4-FFF2-40B4-BE49-F238E27FC236}">
                <a16:creationId xmlns:a16="http://schemas.microsoft.com/office/drawing/2014/main" id="{3E5E7B51-9364-6FBC-485C-3453D3CB71D2}"/>
              </a:ext>
            </a:extLst>
          </p:cNvPr>
          <p:cNvSpPr txBox="1"/>
          <p:nvPr/>
        </p:nvSpPr>
        <p:spPr>
          <a:xfrm>
            <a:off x="191344" y="646071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6" name="Google Shape;1086;p36">
            <a:extLst>
              <a:ext uri="{FF2B5EF4-FFF2-40B4-BE49-F238E27FC236}">
                <a16:creationId xmlns:a16="http://schemas.microsoft.com/office/drawing/2014/main" id="{BA4D2756-C0B3-A214-282D-54F56AF9F522}"/>
              </a:ext>
            </a:extLst>
          </p:cNvPr>
          <p:cNvSpPr txBox="1"/>
          <p:nvPr/>
        </p:nvSpPr>
        <p:spPr>
          <a:xfrm>
            <a:off x="188450" y="2186095"/>
            <a:ext cx="3623955" cy="347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GB" sz="2400" dirty="0"/>
              <a:t>“ The goal is to generate accurate KPIs based on predefined criteria (Performance, Competencies, Additional Criteria) and provide</a:t>
            </a:r>
          </a:p>
          <a:p>
            <a:pPr algn="ctr"/>
            <a:r>
              <a:rPr lang="en-GB" sz="2400" dirty="0"/>
              <a:t>real-time KPI results for better decision-making. ”</a:t>
            </a:r>
          </a:p>
          <a:p>
            <a:pPr>
              <a:lnSpc>
                <a:spcPct val="140030"/>
              </a:lnSpc>
            </a:pPr>
            <a:endParaRPr sz="2400" b="1" dirty="0"/>
          </a:p>
        </p:txBody>
      </p:sp>
      <p:sp>
        <p:nvSpPr>
          <p:cNvPr id="7" name="Google Shape;1072;p36">
            <a:extLst>
              <a:ext uri="{FF2B5EF4-FFF2-40B4-BE49-F238E27FC236}">
                <a16:creationId xmlns:a16="http://schemas.microsoft.com/office/drawing/2014/main" id="{3B743670-E5BD-AD75-11CA-37EC33A262D6}"/>
              </a:ext>
            </a:extLst>
          </p:cNvPr>
          <p:cNvSpPr/>
          <p:nvPr/>
        </p:nvSpPr>
        <p:spPr>
          <a:xfrm>
            <a:off x="5841238" y="4441254"/>
            <a:ext cx="6159418" cy="1936183"/>
          </a:xfrm>
          <a:custGeom>
            <a:avLst/>
            <a:gdLst/>
            <a:ahLst/>
            <a:cxnLst/>
            <a:rect l="l" t="t" r="r" b="b"/>
            <a:pathLst>
              <a:path w="36065709" h="5126990" extrusionOk="0">
                <a:moveTo>
                  <a:pt x="33243769" y="0"/>
                </a:moveTo>
                <a:lnTo>
                  <a:pt x="30154975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154981" y="5126990"/>
                </a:lnTo>
                <a:lnTo>
                  <a:pt x="33243769" y="5126990"/>
                </a:lnTo>
                <a:lnTo>
                  <a:pt x="36065709" y="2564130"/>
                </a:lnTo>
                <a:lnTo>
                  <a:pt x="3324376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LK"/>
          </a:p>
        </p:txBody>
      </p:sp>
      <p:sp>
        <p:nvSpPr>
          <p:cNvPr id="8" name="Google Shape;1076;p36">
            <a:extLst>
              <a:ext uri="{FF2B5EF4-FFF2-40B4-BE49-F238E27FC236}">
                <a16:creationId xmlns:a16="http://schemas.microsoft.com/office/drawing/2014/main" id="{9C25EF55-FC63-B7F1-5B57-92FF557E69C0}"/>
              </a:ext>
            </a:extLst>
          </p:cNvPr>
          <p:cNvSpPr/>
          <p:nvPr/>
        </p:nvSpPr>
        <p:spPr>
          <a:xfrm>
            <a:off x="5780284" y="1124748"/>
            <a:ext cx="6220372" cy="1564337"/>
          </a:xfrm>
          <a:custGeom>
            <a:avLst/>
            <a:gdLst/>
            <a:ahLst/>
            <a:cxnLst/>
            <a:rect l="l" t="t" r="r" b="b"/>
            <a:pathLst>
              <a:path w="35905126" h="5126990" extrusionOk="0">
                <a:moveTo>
                  <a:pt x="33083187" y="0"/>
                </a:moveTo>
                <a:lnTo>
                  <a:pt x="30010612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010618" y="5126990"/>
                </a:lnTo>
                <a:lnTo>
                  <a:pt x="33083187" y="5126990"/>
                </a:lnTo>
                <a:lnTo>
                  <a:pt x="35905126" y="2564130"/>
                </a:lnTo>
                <a:lnTo>
                  <a:pt x="3308318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1077;p36">
            <a:extLst>
              <a:ext uri="{FF2B5EF4-FFF2-40B4-BE49-F238E27FC236}">
                <a16:creationId xmlns:a16="http://schemas.microsoft.com/office/drawing/2014/main" id="{FAFDEBD9-757C-02B0-0795-178B6323C236}"/>
              </a:ext>
            </a:extLst>
          </p:cNvPr>
          <p:cNvSpPr/>
          <p:nvPr/>
        </p:nvSpPr>
        <p:spPr>
          <a:xfrm>
            <a:off x="5780284" y="2780928"/>
            <a:ext cx="6220372" cy="1583848"/>
          </a:xfrm>
          <a:custGeom>
            <a:avLst/>
            <a:gdLst/>
            <a:ahLst/>
            <a:cxnLst/>
            <a:rect l="l" t="t" r="r" b="b"/>
            <a:pathLst>
              <a:path w="36422620" h="5126990" extrusionOk="0">
                <a:moveTo>
                  <a:pt x="33600681" y="0"/>
                </a:moveTo>
                <a:lnTo>
                  <a:pt x="30475839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475845" y="5126990"/>
                </a:lnTo>
                <a:lnTo>
                  <a:pt x="33600681" y="5126990"/>
                </a:lnTo>
                <a:lnTo>
                  <a:pt x="36422620" y="2564130"/>
                </a:lnTo>
                <a:lnTo>
                  <a:pt x="3360068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1078;p36">
            <a:extLst>
              <a:ext uri="{FF2B5EF4-FFF2-40B4-BE49-F238E27FC236}">
                <a16:creationId xmlns:a16="http://schemas.microsoft.com/office/drawing/2014/main" id="{C0C0656F-AC99-851E-C16F-2FE3F9BB27AD}"/>
              </a:ext>
            </a:extLst>
          </p:cNvPr>
          <p:cNvSpPr txBox="1"/>
          <p:nvPr/>
        </p:nvSpPr>
        <p:spPr>
          <a:xfrm>
            <a:off x="6489927" y="4425731"/>
            <a:ext cx="5294709" cy="188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400" b="1">
                <a:solidFill>
                  <a:schemeClr val="bg1"/>
                </a:solidFill>
              </a:rPr>
              <a:t> </a:t>
            </a:r>
            <a:r>
              <a:rPr lang="en-GB" sz="2400" b="1">
                <a:solidFill>
                  <a:schemeClr val="bg1"/>
                </a:solidFill>
              </a:rPr>
              <a:t>Developing to calculate KPI percentage for generated KPI and given project details.</a:t>
            </a:r>
            <a:endParaRPr lang="en-LK" sz="2400" b="1">
              <a:solidFill>
                <a:schemeClr val="bg1"/>
              </a:solidFill>
            </a:endParaRPr>
          </a:p>
        </p:txBody>
      </p:sp>
      <p:sp>
        <p:nvSpPr>
          <p:cNvPr id="11" name="Google Shape;1079;p36">
            <a:extLst>
              <a:ext uri="{FF2B5EF4-FFF2-40B4-BE49-F238E27FC236}">
                <a16:creationId xmlns:a16="http://schemas.microsoft.com/office/drawing/2014/main" id="{155D7059-9C09-0744-35ED-C2E53F892C2B}"/>
              </a:ext>
            </a:extLst>
          </p:cNvPr>
          <p:cNvSpPr txBox="1"/>
          <p:nvPr/>
        </p:nvSpPr>
        <p:spPr>
          <a:xfrm>
            <a:off x="6489923" y="1124744"/>
            <a:ext cx="4891066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upload portal to upload CVs.</a:t>
            </a:r>
          </a:p>
        </p:txBody>
      </p:sp>
      <p:sp>
        <p:nvSpPr>
          <p:cNvPr id="12" name="Google Shape;1080;p36">
            <a:extLst>
              <a:ext uri="{FF2B5EF4-FFF2-40B4-BE49-F238E27FC236}">
                <a16:creationId xmlns:a16="http://schemas.microsoft.com/office/drawing/2014/main" id="{8B4F7096-CE8A-15E0-0FC8-9ACCF2FA3220}"/>
              </a:ext>
            </a:extLst>
          </p:cNvPr>
          <p:cNvSpPr txBox="1"/>
          <p:nvPr/>
        </p:nvSpPr>
        <p:spPr>
          <a:xfrm>
            <a:off x="6497492" y="1916832"/>
            <a:ext cx="6099437" cy="22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92222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portal to update employees’ project work.</a:t>
            </a:r>
          </a:p>
        </p:txBody>
      </p:sp>
      <p:pic>
        <p:nvPicPr>
          <p:cNvPr id="14" name="Google Shape;1088;p36">
            <a:extLst>
              <a:ext uri="{FF2B5EF4-FFF2-40B4-BE49-F238E27FC236}">
                <a16:creationId xmlns:a16="http://schemas.microsoft.com/office/drawing/2014/main" id="{844764B7-4BFB-646E-BA70-8EBE693C80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5880" y="3140972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88;p36">
            <a:extLst>
              <a:ext uri="{FF2B5EF4-FFF2-40B4-BE49-F238E27FC236}">
                <a16:creationId xmlns:a16="http://schemas.microsoft.com/office/drawing/2014/main" id="{980267BC-DA3C-DBC9-6BF4-3F018B2DF0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6078" y="1484788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88;p36">
            <a:extLst>
              <a:ext uri="{FF2B5EF4-FFF2-40B4-BE49-F238E27FC236}">
                <a16:creationId xmlns:a16="http://schemas.microsoft.com/office/drawing/2014/main" id="{04B5FB61-54E4-9A09-EE7D-11A2ACB2BD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4605" y="5077651"/>
            <a:ext cx="836650" cy="772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85;p36">
            <a:extLst>
              <a:ext uri="{FF2B5EF4-FFF2-40B4-BE49-F238E27FC236}">
                <a16:creationId xmlns:a16="http://schemas.microsoft.com/office/drawing/2014/main" id="{324B24DD-4AE0-5515-501A-3E1BC65B93E7}"/>
              </a:ext>
            </a:extLst>
          </p:cNvPr>
          <p:cNvSpPr txBox="1"/>
          <p:nvPr/>
        </p:nvSpPr>
        <p:spPr>
          <a:xfrm>
            <a:off x="6950739" y="-427676"/>
            <a:ext cx="3677258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1E59C-F427-0A3E-00A3-34C7FA8D593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33319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81109A-B5A0-4875-5688-614560C5C7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D1ED0-6384-03C8-E09A-FAB4BCE95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140146-C286-7BEA-6C2B-4C50BB582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4E127-83B0-F83F-80EE-AE0BD209E64D}"/>
              </a:ext>
            </a:extLst>
          </p:cNvPr>
          <p:cNvSpPr txBox="1">
            <a:spLocks/>
          </p:cNvSpPr>
          <p:nvPr/>
        </p:nvSpPr>
        <p:spPr>
          <a:xfrm>
            <a:off x="-1172344" y="841081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D2E4E7-D486-6258-56D9-2CC3D35382DE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System,Personnel,and Software Specification Requirement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Technologies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Work Breakdown Structure(WBS)</a:t>
            </a:r>
          </a:p>
          <a:p>
            <a:pPr marL="457200" indent="-457200">
              <a:buFont typeface="Arial" pitchFamily="34" charset="0"/>
              <a:buChar char="•"/>
            </a:pPr>
            <a:endParaRPr lang="en-LK"/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B5C29210-86D1-9DA2-FF20-8AE0820EA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F2DE34B-B336-A5FE-8666-DF94F136C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CE869-7D35-DD57-1224-90806C1E021E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0EE3617A-8026-DDFE-6898-7626A7B6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5108" y="3635903"/>
            <a:ext cx="1276259" cy="960190"/>
          </a:xfrm>
          <a:prstGeom prst="rect">
            <a:avLst/>
          </a:prstGeom>
        </p:spPr>
      </p:pic>
      <p:pic>
        <p:nvPicPr>
          <p:cNvPr id="8" name="Picture 7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A5E7D9F1-2300-939F-0FEC-5A4D2A042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39" y="3475169"/>
            <a:ext cx="1246133" cy="12461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7162D7-B8C2-D9D9-B3F6-8C5026CE8D9F}"/>
              </a:ext>
            </a:extLst>
          </p:cNvPr>
          <p:cNvCxnSpPr>
            <a:cxnSpLocks/>
          </p:cNvCxnSpPr>
          <p:nvPr/>
        </p:nvCxnSpPr>
        <p:spPr>
          <a:xfrm>
            <a:off x="2722755" y="4313925"/>
            <a:ext cx="608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EDEC58-8356-60BF-E7FB-485B9D779DD7}"/>
              </a:ext>
            </a:extLst>
          </p:cNvPr>
          <p:cNvSpPr txBox="1"/>
          <p:nvPr/>
        </p:nvSpPr>
        <p:spPr>
          <a:xfrm>
            <a:off x="1153648" y="4582686"/>
            <a:ext cx="13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Employee CV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43DAD-AB55-06FC-8559-445506879AF7}"/>
              </a:ext>
            </a:extLst>
          </p:cNvPr>
          <p:cNvSpPr txBox="1"/>
          <p:nvPr/>
        </p:nvSpPr>
        <p:spPr>
          <a:xfrm>
            <a:off x="3156535" y="4738306"/>
            <a:ext cx="184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Initial KPI Generation</a:t>
            </a:r>
          </a:p>
        </p:txBody>
      </p:sp>
      <p:pic>
        <p:nvPicPr>
          <p:cNvPr id="14" name="Picture 13" descr="A red and black sign&#10;&#10;Description automatically generated">
            <a:extLst>
              <a:ext uri="{FF2B5EF4-FFF2-40B4-BE49-F238E27FC236}">
                <a16:creationId xmlns:a16="http://schemas.microsoft.com/office/drawing/2014/main" id="{EBCA9CFB-C0EF-B212-52F1-B8ABA6041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9066" y="1793572"/>
            <a:ext cx="1739490" cy="4638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D15DAA-2B44-AD0A-4273-04234A2FB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41073" y="1937096"/>
            <a:ext cx="735995" cy="735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77025B-BCEC-ED5F-E243-43C073506E5A}"/>
              </a:ext>
            </a:extLst>
          </p:cNvPr>
          <p:cNvSpPr txBox="1"/>
          <p:nvPr/>
        </p:nvSpPr>
        <p:spPr>
          <a:xfrm>
            <a:off x="9886792" y="3858864"/>
            <a:ext cx="230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Allocated details of the employee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21EFE-8E7D-D3D6-759D-20C118B76AEC}"/>
              </a:ext>
            </a:extLst>
          </p:cNvPr>
          <p:cNvSpPr txBox="1"/>
          <p:nvPr/>
        </p:nvSpPr>
        <p:spPr>
          <a:xfrm>
            <a:off x="10208553" y="2305089"/>
            <a:ext cx="146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Update existing  KPI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889-B00B-B561-617F-73095BD03503}"/>
              </a:ext>
            </a:extLst>
          </p:cNvPr>
          <p:cNvSpPr txBox="1"/>
          <p:nvPr/>
        </p:nvSpPr>
        <p:spPr>
          <a:xfrm>
            <a:off x="7224298" y="1016992"/>
            <a:ext cx="468052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Updating the KPI of  employees according to the experience</a:t>
            </a:r>
          </a:p>
        </p:txBody>
      </p:sp>
      <p:pic>
        <p:nvPicPr>
          <p:cNvPr id="25" name="Picture 24" descr="A red arrow pointing up&#10;&#10;Description automatically generated">
            <a:extLst>
              <a:ext uri="{FF2B5EF4-FFF2-40B4-BE49-F238E27FC236}">
                <a16:creationId xmlns:a16="http://schemas.microsoft.com/office/drawing/2014/main" id="{3D518D4B-9679-17D6-B0EC-8750E28B8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89122" y="5001525"/>
            <a:ext cx="647970" cy="647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763AD-0674-EFA6-1BF6-9F7EB61649A3}"/>
              </a:ext>
            </a:extLst>
          </p:cNvPr>
          <p:cNvSpPr txBox="1"/>
          <p:nvPr/>
        </p:nvSpPr>
        <p:spPr>
          <a:xfrm>
            <a:off x="7664457" y="4439413"/>
            <a:ext cx="190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KPI Value as a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742220-4AA2-A97B-9F59-3DF8170BF4E3}"/>
              </a:ext>
            </a:extLst>
          </p:cNvPr>
          <p:cNvSpPr txBox="1"/>
          <p:nvPr/>
        </p:nvSpPr>
        <p:spPr>
          <a:xfrm>
            <a:off x="1289552" y="5422286"/>
            <a:ext cx="3206479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Storing CV details in the Database</a:t>
            </a:r>
          </a:p>
        </p:txBody>
      </p:sp>
      <p:pic>
        <p:nvPicPr>
          <p:cNvPr id="3" name="Picture 2" descr="A person with blonde hair&#10;&#10;Description automatically generated">
            <a:extLst>
              <a:ext uri="{FF2B5EF4-FFF2-40B4-BE49-F238E27FC236}">
                <a16:creationId xmlns:a16="http://schemas.microsoft.com/office/drawing/2014/main" id="{966AA8DF-3B0D-4BD3-0839-9ADC184794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562101" y="195218"/>
            <a:ext cx="890833" cy="890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D7556-559B-D4D2-9100-FEB2782E3750}"/>
              </a:ext>
            </a:extLst>
          </p:cNvPr>
          <p:cNvSpPr txBox="1"/>
          <p:nvPr/>
        </p:nvSpPr>
        <p:spPr>
          <a:xfrm>
            <a:off x="1069799" y="1099673"/>
            <a:ext cx="169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HR Department</a:t>
            </a:r>
          </a:p>
        </p:txBody>
      </p:sp>
      <p:pic>
        <p:nvPicPr>
          <p:cNvPr id="19" name="Picture 18" descr="A computer screen with a gear&#10;&#10;Description automatically generated">
            <a:extLst>
              <a:ext uri="{FF2B5EF4-FFF2-40B4-BE49-F238E27FC236}">
                <a16:creationId xmlns:a16="http://schemas.microsoft.com/office/drawing/2014/main" id="{EC6A26A3-019F-5A42-969C-43A015F7D7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714359" y="1374983"/>
            <a:ext cx="1189895" cy="1112856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DCEB772-3A77-AA18-22A3-4756914E6D57}"/>
              </a:ext>
            </a:extLst>
          </p:cNvPr>
          <p:cNvCxnSpPr>
            <a:cxnSpLocks/>
            <a:stCxn id="5" idx="2"/>
            <a:endCxn id="19" idx="1"/>
          </p:cNvCxnSpPr>
          <p:nvPr/>
        </p:nvCxnSpPr>
        <p:spPr>
          <a:xfrm rot="16200000" flipH="1">
            <a:off x="2723252" y="940303"/>
            <a:ext cx="185411" cy="1796804"/>
          </a:xfrm>
          <a:prstGeom prst="bentConnector2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F6C7AB-D9CF-61CE-2DF6-A6C999BF4C19}"/>
              </a:ext>
            </a:extLst>
          </p:cNvPr>
          <p:cNvSpPr/>
          <p:nvPr/>
        </p:nvSpPr>
        <p:spPr>
          <a:xfrm>
            <a:off x="962166" y="3216404"/>
            <a:ext cx="4020740" cy="300911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0994C9-3C5C-9E6B-B52C-39A3B95385EF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286811" y="2193907"/>
            <a:ext cx="728565" cy="1316428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11474D84-D4A4-44AA-9FF5-C99B640A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0382" y="4902297"/>
            <a:ext cx="735995" cy="735995"/>
          </a:xfrm>
          <a:prstGeom prst="rect">
            <a:avLst/>
          </a:prstGeom>
        </p:spPr>
      </p:pic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B9FC21-7465-CB10-632B-D21C744D3C4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003245" y="4720965"/>
            <a:ext cx="2087137" cy="54933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776C38-FE8C-7263-9EC9-F3B02D7CD6D4}"/>
              </a:ext>
            </a:extLst>
          </p:cNvPr>
          <p:cNvSpPr/>
          <p:nvPr/>
        </p:nvSpPr>
        <p:spPr>
          <a:xfrm>
            <a:off x="7013924" y="746569"/>
            <a:ext cx="5054298" cy="255203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B6B470F-EDEB-CCC8-7044-B8B2FE2D45BD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 rot="5400000">
            <a:off x="7697882" y="3059105"/>
            <a:ext cx="1603691" cy="2082693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1CC5E39-C699-F2E4-C4F4-44ECB7F7DC1D}"/>
              </a:ext>
            </a:extLst>
          </p:cNvPr>
          <p:cNvCxnSpPr>
            <a:cxnSpLocks/>
            <a:stCxn id="17" idx="2"/>
            <a:endCxn id="49" idx="2"/>
          </p:cNvCxnSpPr>
          <p:nvPr/>
        </p:nvCxnSpPr>
        <p:spPr>
          <a:xfrm rot="5400000">
            <a:off x="7201126" y="2930346"/>
            <a:ext cx="2965201" cy="2450691"/>
          </a:xfrm>
          <a:prstGeom prst="bentConnector3">
            <a:avLst>
              <a:gd name="adj1" fmla="val 126513"/>
            </a:avLst>
          </a:prstGeom>
          <a:ln w="85725">
            <a:solidFill>
              <a:srgbClr val="00206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70">
            <a:extLst>
              <a:ext uri="{FF2B5EF4-FFF2-40B4-BE49-F238E27FC236}">
                <a16:creationId xmlns:a16="http://schemas.microsoft.com/office/drawing/2014/main" id="{C71AFECD-4AA6-3B7E-64D9-FF71D437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605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B9B-5D68-5362-885C-63466275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System, Personnel, and </a:t>
            </a:r>
            <a:br>
              <a:rPr lang="en-US" sz="2800" b="1"/>
            </a:br>
            <a:r>
              <a:rPr lang="en-US" sz="2800" b="1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Software Specification Requirements</a:t>
            </a:r>
            <a:endParaRPr lang="en-LK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60FB-0861-DF2F-A7ED-7677175FE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fontAlgn="t">
              <a:spcBef>
                <a:spcPts val="0"/>
              </a:spcBef>
              <a:buNone/>
            </a:pPr>
            <a:endParaRPr lang="en-LK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Google Shape;833;p28">
            <a:extLst>
              <a:ext uri="{FF2B5EF4-FFF2-40B4-BE49-F238E27FC236}">
                <a16:creationId xmlns:a16="http://schemas.microsoft.com/office/drawing/2014/main" id="{ACE06DF2-A4C7-3508-B67B-BFEEBE1F9F98}"/>
              </a:ext>
            </a:extLst>
          </p:cNvPr>
          <p:cNvSpPr/>
          <p:nvPr/>
        </p:nvSpPr>
        <p:spPr>
          <a:xfrm>
            <a:off x="168162" y="1478338"/>
            <a:ext cx="3907505" cy="4470945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/>
              <a:t>Functional Requirements </a:t>
            </a:r>
            <a:endParaRPr lang="en-US" sz="2000" u="sng"/>
          </a:p>
          <a:p>
            <a:pPr algn="ctr"/>
            <a:endParaRPr lang="en-US" sz="2000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Automating the employee CV upload.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Generate KPIs according to the designation and criteria provided by MAGA.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Calculate KPI values after entering the worked project details by the employees.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Creating a upload portal to upload CVs.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/>
              <a:t>Creating a dashboard to view KPI values.</a:t>
            </a:r>
            <a:endParaRPr lang="en-US" sz="2000" u="sn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u="sng"/>
          </a:p>
          <a:p>
            <a:pPr algn="ctr"/>
            <a:endParaRPr lang="en-US" u="sng"/>
          </a:p>
          <a:p>
            <a:pPr algn="ctr"/>
            <a:endParaRPr lang="en-US" u="sng"/>
          </a:p>
          <a:p>
            <a:pPr algn="ctr"/>
            <a:endParaRPr lang="en-US" u="sng"/>
          </a:p>
          <a:p>
            <a:pPr algn="ctr"/>
            <a:endParaRPr lang="en-LK" u="sng"/>
          </a:p>
        </p:txBody>
      </p:sp>
      <p:sp>
        <p:nvSpPr>
          <p:cNvPr id="8" name="Google Shape;833;p28">
            <a:extLst>
              <a:ext uri="{FF2B5EF4-FFF2-40B4-BE49-F238E27FC236}">
                <a16:creationId xmlns:a16="http://schemas.microsoft.com/office/drawing/2014/main" id="{F067392E-D1A4-EE56-0155-75B37C52D1B9}"/>
              </a:ext>
            </a:extLst>
          </p:cNvPr>
          <p:cNvSpPr/>
          <p:nvPr/>
        </p:nvSpPr>
        <p:spPr>
          <a:xfrm>
            <a:off x="4434809" y="1478339"/>
            <a:ext cx="3965451" cy="24547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/>
              <a:t>Non- Functional Requirements </a:t>
            </a:r>
            <a:endParaRPr lang="en-US" sz="2000" u="sn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Application should be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Higher accuracy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Results should be more  efficient</a:t>
            </a:r>
          </a:p>
          <a:p>
            <a:pPr algn="ctr"/>
            <a:endParaRPr lang="en-LK"/>
          </a:p>
        </p:txBody>
      </p:sp>
      <p:sp>
        <p:nvSpPr>
          <p:cNvPr id="9" name="Google Shape;833;p28">
            <a:extLst>
              <a:ext uri="{FF2B5EF4-FFF2-40B4-BE49-F238E27FC236}">
                <a16:creationId xmlns:a16="http://schemas.microsoft.com/office/drawing/2014/main" id="{E8E2C162-13EA-63A1-2B3F-5ED657AC67C0}"/>
              </a:ext>
            </a:extLst>
          </p:cNvPr>
          <p:cNvSpPr/>
          <p:nvPr/>
        </p:nvSpPr>
        <p:spPr>
          <a:xfrm>
            <a:off x="4438422" y="4193196"/>
            <a:ext cx="5834045" cy="2260140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 dirty="0"/>
              <a:t>Personnel Requirements 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Mr.Darshana Senevirathne (A Project Manger at MAGA Engineering)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MAGA Engineering PVT Ltd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HR Department of MAGA Engineering Pvt Ltfd</a:t>
            </a:r>
          </a:p>
          <a:p>
            <a:pPr algn="ctr"/>
            <a:endParaRPr lang="en-LK" dirty="0"/>
          </a:p>
        </p:txBody>
      </p:sp>
      <p:sp>
        <p:nvSpPr>
          <p:cNvPr id="10" name="Google Shape;833;p28">
            <a:extLst>
              <a:ext uri="{FF2B5EF4-FFF2-40B4-BE49-F238E27FC236}">
                <a16:creationId xmlns:a16="http://schemas.microsoft.com/office/drawing/2014/main" id="{4C9C0EA3-36B8-7765-78AE-1496547FA9ED}"/>
              </a:ext>
            </a:extLst>
          </p:cNvPr>
          <p:cNvSpPr/>
          <p:nvPr/>
        </p:nvSpPr>
        <p:spPr>
          <a:xfrm>
            <a:off x="8634984" y="1478339"/>
            <a:ext cx="3388858" cy="24547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A983C9"/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 dirty="0"/>
              <a:t>Software Requirements 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Visual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MYSQL</a:t>
            </a:r>
          </a:p>
          <a:p>
            <a:pPr algn="ctr"/>
            <a:endParaRPr lang="en-LK" u="sng" dirty="0"/>
          </a:p>
        </p:txBody>
      </p:sp>
      <p:pic>
        <p:nvPicPr>
          <p:cNvPr id="11" name="object 17">
            <a:extLst>
              <a:ext uri="{FF2B5EF4-FFF2-40B4-BE49-F238E27FC236}">
                <a16:creationId xmlns:a16="http://schemas.microsoft.com/office/drawing/2014/main" id="{D84176E8-15DD-6890-619F-2FBBBA0E0F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911" y="2792017"/>
            <a:ext cx="1323974" cy="1476374"/>
          </a:xfrm>
          <a:prstGeom prst="rect">
            <a:avLst/>
          </a:prstGeom>
        </p:spPr>
      </p:pic>
      <p:pic>
        <p:nvPicPr>
          <p:cNvPr id="12" name="object 13">
            <a:extLst>
              <a:ext uri="{FF2B5EF4-FFF2-40B4-BE49-F238E27FC236}">
                <a16:creationId xmlns:a16="http://schemas.microsoft.com/office/drawing/2014/main" id="{4E664A86-D52A-B914-FAAA-D77671EBA9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8912" y="2752780"/>
            <a:ext cx="945481" cy="9771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8E1DA2-098D-FA56-2EF1-5FB0238621B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B72C7-5001-053B-89B9-00F42DBCF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18" y="3502768"/>
            <a:ext cx="1135759" cy="952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180133A-563D-9BEB-CAB1-F965E49CA3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700" y="4921725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839416" y="1405116"/>
            <a:ext cx="4320480" cy="464804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/>
              <a:t>Technologies</a:t>
            </a:r>
          </a:p>
          <a:p>
            <a:r>
              <a:rPr lang="en-LK"/>
              <a:t>HTML</a:t>
            </a:r>
          </a:p>
          <a:p>
            <a:r>
              <a:rPr lang="en-LK"/>
              <a:t>CSS</a:t>
            </a:r>
          </a:p>
          <a:p>
            <a:r>
              <a:rPr lang="en-LK"/>
              <a:t>Python</a:t>
            </a:r>
          </a:p>
          <a:p>
            <a:r>
              <a:rPr lang="en-LK"/>
              <a:t>NLP Tools</a:t>
            </a:r>
          </a:p>
          <a:p>
            <a:r>
              <a:rPr lang="en-LK"/>
              <a:t>MYSQL</a:t>
            </a:r>
          </a:p>
          <a:p>
            <a:pPr marL="0" indent="0">
              <a:buNone/>
            </a:pPr>
            <a:endParaRPr lang="en-LK"/>
          </a:p>
          <a:p>
            <a:pPr marL="0" indent="0">
              <a:buNone/>
            </a:pPr>
            <a:endParaRPr lang="en-LK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5994062" y="1422660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/>
              <a:t>Techniques &amp; Algorithms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Text Processing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2C715-AADB-6298-3856-8DB93C874F3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0527" y="4023073"/>
            <a:ext cx="1281367" cy="1328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94AEA-75B0-E18C-CAAF-93F9F8AA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200" y="3863091"/>
            <a:ext cx="2766226" cy="2429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LK" b="1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3000" b="1"/>
              <a:t>KPI definning criteria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/>
              <a:t>Performance – 60%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/>
              <a:t>Competencies (Knowledge,Skills) -20%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/>
              <a:t>Additional Criteria (Seniority and years of service) -20%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3000" b="1"/>
              <a:t>Employee CV details of each employee category</a:t>
            </a:r>
          </a:p>
          <a:p>
            <a:pPr marL="0" indent="0">
              <a:buNone/>
            </a:pPr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8A25F-E1FF-A6B2-E16B-333F0B2832D9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D4131F-E0FF-0D8E-1CCA-5ADC8E09C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43" y="155679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3E6AC76-6A1B-D0AE-9CAB-52BEF14556E0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Supervisors</a:t>
            </a:r>
            <a:endParaRPr lang="en-LK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BE405AB4-2F4D-06EC-A139-D9BCD271D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109261"/>
              </p:ext>
            </p:extLst>
          </p:nvPr>
        </p:nvGraphicFramePr>
        <p:xfrm>
          <a:off x="458664" y="1556792"/>
          <a:ext cx="11376279" cy="403920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6218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714091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1009802">
                <a:tc>
                  <a:txBody>
                    <a:bodyPr/>
                    <a:lstStyle/>
                    <a:p>
                      <a:pPr algn="ctr"/>
                      <a:endParaRPr lang="en-LK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Ms.Buddima Attanayake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CO-Supervisor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Ms.Narmada Gamage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External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Mr.Darshana Senevirathne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</a:tbl>
          </a:graphicData>
        </a:graphic>
      </p:graphicFrame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E3711A9-44D5-BEAB-DAB8-AF756807D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K" b="1"/>
              <a:t>Work Breakdown Structure (WBS)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91267D-1CAE-1F6B-A4F4-9519670AC1A0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0A542A-1DD3-DC76-CF58-D4A261A3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457512"/>
            <a:ext cx="11832014" cy="4563776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D34DCEE1-7FDF-5EB0-F767-2B9FA71E1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B93E-23ED-1BBC-6849-3B4B7D4D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5120" y="288430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976D-142E-DEC7-C66A-4177610BCFF8}"/>
              </a:ext>
            </a:extLst>
          </p:cNvPr>
          <p:cNvSpPr txBox="1"/>
          <p:nvPr/>
        </p:nvSpPr>
        <p:spPr>
          <a:xfrm>
            <a:off x="263352" y="1484784"/>
            <a:ext cx="11263808" cy="432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[1] A. Anand, "Ijiraset," [Online]. Available: https://www.ijraset.com/research-paper/cv-analysis-using-machine-learning. [Accessed 25 07 2024].</a:t>
            </a:r>
          </a:p>
          <a:p>
            <a:endParaRPr lang="en-GB"/>
          </a:p>
          <a:p>
            <a:r>
              <a:rPr lang="en-GB"/>
              <a:t>[2] V. Jagwani, "Arvix," [Online]. Available: https://arxiv.org/pdf/2307.15752. [Accessed 25 07 2024].</a:t>
            </a:r>
          </a:p>
          <a:p>
            <a:endParaRPr lang="en-GB"/>
          </a:p>
          <a:p>
            <a:r>
              <a:rPr lang="en-GB"/>
              <a:t>[3] H. A. Purba, "Research Gate," [Online]. Available: https://www.researchgate.net/publication/344493860_KEY_PERFORMANCE_INDICATORS_A_SYSTEMATIC_LITERATURE_REVIEW. [Accessed 26 07 2024].</a:t>
            </a:r>
          </a:p>
          <a:p>
            <a:endParaRPr lang="en-GB"/>
          </a:p>
          <a:p>
            <a:r>
              <a:rPr lang="en-GB"/>
              <a:t>[4] L. Pinilla, "MDPI," [Online]. Available: https://www.mdpi.com/2071-1050/12/15/5977. [Accessed 27 07 2024].</a:t>
            </a:r>
          </a:p>
          <a:p>
            <a:endParaRPr lang="en-GB"/>
          </a:p>
          <a:p>
            <a:r>
              <a:rPr lang="en-GB"/>
              <a:t>[5] MAGA, "MAGA," [Online]. Available: https://www.maga.lk/. [Accessed 24 07 2024].</a:t>
            </a:r>
          </a:p>
          <a:p>
            <a:endParaRPr lang="en-GB"/>
          </a:p>
          <a:p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47C15-7739-0560-72E1-D9E1F53C86C0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DACD4844-340D-48FF-0F0D-847D79D55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229" y="4736174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11" y="162208"/>
            <a:ext cx="10363200" cy="1362075"/>
          </a:xfrm>
        </p:spPr>
        <p:txBody>
          <a:bodyPr/>
          <a:lstStyle/>
          <a:p>
            <a:r>
              <a:rPr lang="en-US"/>
              <a:t>IT21069840|Devashika R.P.P.A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980" y="660186"/>
            <a:ext cx="6645084" cy="864097"/>
          </a:xfrm>
        </p:spPr>
        <p:txBody>
          <a:bodyPr>
            <a:normAutofit/>
          </a:bodyPr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71DA6-86E5-F566-F0E8-D5B6CA58989D}"/>
              </a:ext>
            </a:extLst>
          </p:cNvPr>
          <p:cNvSpPr txBox="1"/>
          <p:nvPr/>
        </p:nvSpPr>
        <p:spPr>
          <a:xfrm>
            <a:off x="839416" y="3284984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Employee Allocation and Optimization.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standing in front of a desk&#10;&#10;Description automatically generated">
            <a:extLst>
              <a:ext uri="{FF2B5EF4-FFF2-40B4-BE49-F238E27FC236}">
                <a16:creationId xmlns:a16="http://schemas.microsoft.com/office/drawing/2014/main" id="{22D2F4A5-B123-8925-9114-604288ED62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4" t="11883" r="31845" b="52100"/>
          <a:stretch/>
        </p:blipFill>
        <p:spPr>
          <a:xfrm>
            <a:off x="9912424" y="79987"/>
            <a:ext cx="2207568" cy="2484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A2732499-D12B-7B81-ABC7-69E9334D3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4" y="66974"/>
            <a:ext cx="13835901" cy="907849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450283" y="22394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137555" y="225799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52184" y="226200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480376" y="2262007"/>
            <a:ext cx="138721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817173" y="221637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97558" y="22382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367808" y="1177781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855640" y="1422212"/>
            <a:ext cx="1322892" cy="63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Web Application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9408368" y="1109691"/>
            <a:ext cx="1470331" cy="9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Employee allocation and 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optimization</a:t>
            </a:r>
            <a:endParaRPr lang="en-US"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6096000" y="114769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KPI-based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722012" y="112474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Employee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4439816" y="284833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129541" y="282733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52184" y="283848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480376" y="284747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817173" y="281375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lang="en-US"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4439816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135075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55424" y="34401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480376" y="344810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817173" y="3414374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BuildTrend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443981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13380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52184" y="4045483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480376" y="40562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817173" y="4022568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4439816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6139925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7752183" y="462581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9480376" y="464595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817173" y="461223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681075" y="4104104"/>
            <a:ext cx="17093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lang="en-US" sz="1400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443981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13380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59367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480376" y="523448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817173" y="5200755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19336" y="52143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346806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38;p10">
            <a:extLst>
              <a:ext uri="{FF2B5EF4-FFF2-40B4-BE49-F238E27FC236}">
                <a16:creationId xmlns:a16="http://schemas.microsoft.com/office/drawing/2014/main" id="{102716A5-3591-F423-01CD-8B8B7AB53A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23160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288997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9280" y="353528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07904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4639" y="28856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621" y="293023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952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1173" y="411368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9683" y="468356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90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8600" y="290969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2689" y="35198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89" y="34774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6131" y="23243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588" y="40505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2689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036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64595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9080" y="52410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240" y="5275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683" y="526837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3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Devashika R.P.P.A. |   24-25J-018</a:t>
            </a:r>
          </a:p>
        </p:txBody>
      </p:sp>
      <p:pic>
        <p:nvPicPr>
          <p:cNvPr id="22" name="Google Shape;338;p10">
            <a:extLst>
              <a:ext uri="{FF2B5EF4-FFF2-40B4-BE49-F238E27FC236}">
                <a16:creationId xmlns:a16="http://schemas.microsoft.com/office/drawing/2014/main" id="{C2F057A2-4CCC-40DC-5114-4A745F224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0501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38;p10">
            <a:extLst>
              <a:ext uri="{FF2B5EF4-FFF2-40B4-BE49-F238E27FC236}">
                <a16:creationId xmlns:a16="http://schemas.microsoft.com/office/drawing/2014/main" id="{E95E621F-8090-C252-DCEB-B0A6C0B7B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120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59;p10">
            <a:extLst>
              <a:ext uri="{FF2B5EF4-FFF2-40B4-BE49-F238E27FC236}">
                <a16:creationId xmlns:a16="http://schemas.microsoft.com/office/drawing/2014/main" id="{D267F9E4-C306-45DF-B1FA-AD4C2B3819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9015" y="349406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59;p10">
            <a:extLst>
              <a:ext uri="{FF2B5EF4-FFF2-40B4-BE49-F238E27FC236}">
                <a16:creationId xmlns:a16="http://schemas.microsoft.com/office/drawing/2014/main" id="{1214B4EB-A404-6F98-67E2-25EDD74370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6240" y="2918000"/>
            <a:ext cx="373089" cy="36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67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2420888"/>
            <a:ext cx="6871320" cy="5181600"/>
          </a:xfrm>
        </p:spPr>
        <p:txBody>
          <a:bodyPr/>
          <a:lstStyle/>
          <a:p>
            <a:pPr marL="0" indent="0" algn="just">
              <a:buNone/>
            </a:pPr>
            <a:r>
              <a:rPr lang="en-GB" b="1" dirty="0"/>
              <a:t>“How can employee allocation by project managers, which is often based on experience, be improved to reduce inefficiencies and address employee management issues? "</a:t>
            </a:r>
            <a:endParaRPr lang="en-LK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0570C-A337-01C0-374B-7E6DFE95DD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5" name="Picture 4" descr="A cartoon character leaning on a magnifying glass&#10;&#10;Description automatically generated">
            <a:extLst>
              <a:ext uri="{FF2B5EF4-FFF2-40B4-BE49-F238E27FC236}">
                <a16:creationId xmlns:a16="http://schemas.microsoft.com/office/drawing/2014/main" id="{62368022-B598-A8F5-3336-2BFDA755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7248128" y="1794929"/>
            <a:ext cx="4943872" cy="3746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19044E5-53F1-EEAE-C4F1-3096EEF4F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287C-A5FA-5D93-694F-C2E9D5E8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FD7B-71F2-BE91-919D-6E41BBF2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4" name="Google Shape;1081;p36">
            <a:extLst>
              <a:ext uri="{FF2B5EF4-FFF2-40B4-BE49-F238E27FC236}">
                <a16:creationId xmlns:a16="http://schemas.microsoft.com/office/drawing/2014/main" id="{1A105597-5E02-88DE-3660-F27687B3DF3C}"/>
              </a:ext>
            </a:extLst>
          </p:cNvPr>
          <p:cNvSpPr/>
          <p:nvPr/>
        </p:nvSpPr>
        <p:spPr>
          <a:xfrm>
            <a:off x="-1320824" y="295427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1085;p36">
            <a:extLst>
              <a:ext uri="{FF2B5EF4-FFF2-40B4-BE49-F238E27FC236}">
                <a16:creationId xmlns:a16="http://schemas.microsoft.com/office/drawing/2014/main" id="{13791500-9BE8-7F8E-D129-B996517483EB}"/>
              </a:ext>
            </a:extLst>
          </p:cNvPr>
          <p:cNvSpPr txBox="1"/>
          <p:nvPr/>
        </p:nvSpPr>
        <p:spPr>
          <a:xfrm>
            <a:off x="137930" y="620688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46" name="Google Shape;1086;p36">
            <a:extLst>
              <a:ext uri="{FF2B5EF4-FFF2-40B4-BE49-F238E27FC236}">
                <a16:creationId xmlns:a16="http://schemas.microsoft.com/office/drawing/2014/main" id="{B432C03C-232D-EE72-2004-81A6DB9A25D6}"/>
              </a:ext>
            </a:extLst>
          </p:cNvPr>
          <p:cNvSpPr txBox="1"/>
          <p:nvPr/>
        </p:nvSpPr>
        <p:spPr>
          <a:xfrm>
            <a:off x="4850" y="2120236"/>
            <a:ext cx="443496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“Develop a systematic approach for allocating employees to categorized construction projects using Key Performance Indicators (KPIs) to improve project efficiency and outcomes.”</a:t>
            </a:r>
          </a:p>
        </p:txBody>
      </p:sp>
      <p:grpSp>
        <p:nvGrpSpPr>
          <p:cNvPr id="47" name="Google Shape;426;p12">
            <a:extLst>
              <a:ext uri="{FF2B5EF4-FFF2-40B4-BE49-F238E27FC236}">
                <a16:creationId xmlns:a16="http://schemas.microsoft.com/office/drawing/2014/main" id="{41B05E88-2770-25C0-4036-9090639BBC0A}"/>
              </a:ext>
            </a:extLst>
          </p:cNvPr>
          <p:cNvGrpSpPr/>
          <p:nvPr/>
        </p:nvGrpSpPr>
        <p:grpSpPr>
          <a:xfrm rot="-5400000">
            <a:off x="8041418" y="-2593792"/>
            <a:ext cx="1485085" cy="6816083"/>
            <a:chOff x="0" y="0"/>
            <a:chExt cx="3304540" cy="23737604"/>
          </a:xfrm>
        </p:grpSpPr>
        <p:sp>
          <p:nvSpPr>
            <p:cNvPr id="48" name="Google Shape;427;p12">
              <a:extLst>
                <a:ext uri="{FF2B5EF4-FFF2-40B4-BE49-F238E27FC236}">
                  <a16:creationId xmlns:a16="http://schemas.microsoft.com/office/drawing/2014/main" id="{17A4D3AA-94A6-A182-2BFA-9AAA3BCE871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Google Shape;428;p12">
              <a:extLst>
                <a:ext uri="{FF2B5EF4-FFF2-40B4-BE49-F238E27FC236}">
                  <a16:creationId xmlns:a16="http://schemas.microsoft.com/office/drawing/2014/main" id="{38B64620-A5A7-2D77-A751-13073592461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Google Shape;429;p12">
            <a:extLst>
              <a:ext uri="{FF2B5EF4-FFF2-40B4-BE49-F238E27FC236}">
                <a16:creationId xmlns:a16="http://schemas.microsoft.com/office/drawing/2014/main" id="{BE331E44-876D-743E-CC8C-F1DB17F52F0B}"/>
              </a:ext>
            </a:extLst>
          </p:cNvPr>
          <p:cNvSpPr txBox="1"/>
          <p:nvPr/>
        </p:nvSpPr>
        <p:spPr>
          <a:xfrm>
            <a:off x="5879976" y="227263"/>
            <a:ext cx="6924022" cy="118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Gather outcomes of component 1 and 2 </a:t>
            </a:r>
          </a:p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such as project categorization result and generated KPI.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5" name="Google Shape;426;p12">
            <a:extLst>
              <a:ext uri="{FF2B5EF4-FFF2-40B4-BE49-F238E27FC236}">
                <a16:creationId xmlns:a16="http://schemas.microsoft.com/office/drawing/2014/main" id="{C2A6D034-E2C6-35F6-D043-FB889A020F4C}"/>
              </a:ext>
            </a:extLst>
          </p:cNvPr>
          <p:cNvGrpSpPr/>
          <p:nvPr/>
        </p:nvGrpSpPr>
        <p:grpSpPr>
          <a:xfrm rot="-5400000">
            <a:off x="8041418" y="-1036699"/>
            <a:ext cx="1485085" cy="6816083"/>
            <a:chOff x="0" y="0"/>
            <a:chExt cx="3304540" cy="23737604"/>
          </a:xfrm>
        </p:grpSpPr>
        <p:sp>
          <p:nvSpPr>
            <p:cNvPr id="56" name="Google Shape;427;p12">
              <a:extLst>
                <a:ext uri="{FF2B5EF4-FFF2-40B4-BE49-F238E27FC236}">
                  <a16:creationId xmlns:a16="http://schemas.microsoft.com/office/drawing/2014/main" id="{D02C407C-6875-82A6-E512-5197E613FDC7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Google Shape;428;p12">
              <a:extLst>
                <a:ext uri="{FF2B5EF4-FFF2-40B4-BE49-F238E27FC236}">
                  <a16:creationId xmlns:a16="http://schemas.microsoft.com/office/drawing/2014/main" id="{A378109E-34B8-2D0A-BB32-30507CC679A2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Google Shape;429;p12">
            <a:extLst>
              <a:ext uri="{FF2B5EF4-FFF2-40B4-BE49-F238E27FC236}">
                <a16:creationId xmlns:a16="http://schemas.microsoft.com/office/drawing/2014/main" id="{9929560F-9CCF-9C2C-B961-4E1FA0265161}"/>
              </a:ext>
            </a:extLst>
          </p:cNvPr>
          <p:cNvSpPr txBox="1"/>
          <p:nvPr/>
        </p:nvSpPr>
        <p:spPr>
          <a:xfrm>
            <a:off x="5879976" y="1918579"/>
            <a:ext cx="6924022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Develop a model for matching employees to </a:t>
            </a:r>
          </a:p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projects using the identified KPIs.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9" name="Google Shape;426;p12">
            <a:extLst>
              <a:ext uri="{FF2B5EF4-FFF2-40B4-BE49-F238E27FC236}">
                <a16:creationId xmlns:a16="http://schemas.microsoft.com/office/drawing/2014/main" id="{040F6B3D-2677-6307-8429-9B725889EFCB}"/>
              </a:ext>
            </a:extLst>
          </p:cNvPr>
          <p:cNvGrpSpPr/>
          <p:nvPr/>
        </p:nvGrpSpPr>
        <p:grpSpPr>
          <a:xfrm rot="-5400000">
            <a:off x="8041420" y="547481"/>
            <a:ext cx="1485085" cy="6816083"/>
            <a:chOff x="0" y="0"/>
            <a:chExt cx="3304540" cy="23737604"/>
          </a:xfrm>
        </p:grpSpPr>
        <p:sp>
          <p:nvSpPr>
            <p:cNvPr id="60" name="Google Shape;427;p12">
              <a:extLst>
                <a:ext uri="{FF2B5EF4-FFF2-40B4-BE49-F238E27FC236}">
                  <a16:creationId xmlns:a16="http://schemas.microsoft.com/office/drawing/2014/main" id="{A55DCD28-9B83-B3C3-B3FD-677FF2940BF9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Google Shape;428;p12">
              <a:extLst>
                <a:ext uri="{FF2B5EF4-FFF2-40B4-BE49-F238E27FC236}">
                  <a16:creationId xmlns:a16="http://schemas.microsoft.com/office/drawing/2014/main" id="{6053F2C4-7D23-62BC-43C5-EB2549425C7F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C011622-05C5-A71C-3DD2-EE2716425678}"/>
              </a:ext>
            </a:extLst>
          </p:cNvPr>
          <p:cNvSpPr txBox="1"/>
          <p:nvPr/>
        </p:nvSpPr>
        <p:spPr>
          <a:xfrm>
            <a:off x="5783334" y="3645028"/>
            <a:ext cx="7117306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Optimize the outcome of this component</a:t>
            </a:r>
          </a:p>
        </p:txBody>
      </p:sp>
      <p:grpSp>
        <p:nvGrpSpPr>
          <p:cNvPr id="64" name="Google Shape;426;p12">
            <a:extLst>
              <a:ext uri="{FF2B5EF4-FFF2-40B4-BE49-F238E27FC236}">
                <a16:creationId xmlns:a16="http://schemas.microsoft.com/office/drawing/2014/main" id="{FD0D5CFA-651C-34E0-D855-73B7D5F2C3E2}"/>
              </a:ext>
            </a:extLst>
          </p:cNvPr>
          <p:cNvGrpSpPr/>
          <p:nvPr/>
        </p:nvGrpSpPr>
        <p:grpSpPr>
          <a:xfrm rot="-5400000">
            <a:off x="8041420" y="2158739"/>
            <a:ext cx="1485085" cy="6816083"/>
            <a:chOff x="0" y="0"/>
            <a:chExt cx="3304540" cy="23737604"/>
          </a:xfrm>
        </p:grpSpPr>
        <p:sp>
          <p:nvSpPr>
            <p:cNvPr id="65" name="Google Shape;427;p12">
              <a:extLst>
                <a:ext uri="{FF2B5EF4-FFF2-40B4-BE49-F238E27FC236}">
                  <a16:creationId xmlns:a16="http://schemas.microsoft.com/office/drawing/2014/main" id="{C837CC7A-35CD-1DE7-6EDA-256663E52B7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Google Shape;428;p12">
              <a:extLst>
                <a:ext uri="{FF2B5EF4-FFF2-40B4-BE49-F238E27FC236}">
                  <a16:creationId xmlns:a16="http://schemas.microsoft.com/office/drawing/2014/main" id="{9073F97C-29DE-E8A1-7681-A58DC8DD703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9455-0BDE-9588-0810-8C68ADDDE11C}"/>
              </a:ext>
            </a:extLst>
          </p:cNvPr>
          <p:cNvSpPr txBox="1"/>
          <p:nvPr/>
        </p:nvSpPr>
        <p:spPr>
          <a:xfrm>
            <a:off x="5783334" y="5092363"/>
            <a:ext cx="7117306" cy="9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Validate the model with historical data and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real-world scenarios.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2DFE74-04A7-691C-5CAF-E58E71DE6F4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82027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F59831-A0E7-EF33-B560-80A5DDAE1EE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28D86D-BBC2-1A71-F8B2-42A44AE01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995B97-C17A-3978-35DF-3E2927BED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F91B13-E9EA-72F7-A100-4B7EB66EC8E0}"/>
              </a:ext>
            </a:extLst>
          </p:cNvPr>
          <p:cNvSpPr txBox="1">
            <a:spLocks/>
          </p:cNvSpPr>
          <p:nvPr/>
        </p:nvSpPr>
        <p:spPr>
          <a:xfrm>
            <a:off x="-897227" y="74756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37478D-EA05-0BCA-67E0-4895E341AA6D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System,Personnel,and Software Specification Requirement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Technologies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Work Breakdown Structure(WBS)</a:t>
            </a:r>
          </a:p>
          <a:p>
            <a:pPr marL="457200" indent="-457200">
              <a:buFont typeface="Arial" pitchFamily="34" charset="0"/>
              <a:buChar char="•"/>
            </a:pPr>
            <a:endParaRPr lang="en-LK"/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5D88CF5B-8004-7103-C163-B3E4F6CDF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2148" y="0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4533516-BCA7-EDCC-3025-F86F870B9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" y="124345"/>
            <a:ext cx="468052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270F9-653B-EC09-CEE5-48121B19A8D3}"/>
              </a:ext>
            </a:extLst>
          </p:cNvPr>
          <p:cNvSpPr txBox="1"/>
          <p:nvPr/>
        </p:nvSpPr>
        <p:spPr>
          <a:xfrm>
            <a:off x="973655" y="4805002"/>
            <a:ext cx="3901319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Matching the KPI with Project Categorization Results</a:t>
            </a:r>
          </a:p>
          <a:p>
            <a:pPr algn="ctr"/>
            <a:endParaRPr lang="en-LK" b="1">
              <a:solidFill>
                <a:schemeClr val="bg1"/>
              </a:solidFill>
            </a:endParaRPr>
          </a:p>
          <a:p>
            <a:pPr algn="ctr"/>
            <a:endParaRPr lang="en-LK" b="1">
              <a:solidFill>
                <a:schemeClr val="bg1"/>
              </a:solidFill>
            </a:endParaRPr>
          </a:p>
        </p:txBody>
      </p:sp>
      <p:pic>
        <p:nvPicPr>
          <p:cNvPr id="5" name="Picture 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EC73D606-0F63-3B4D-EA9D-5F0D9127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2" y="5189735"/>
            <a:ext cx="707861" cy="7078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5624F1-5981-6C57-13EF-275CC99D30BB}"/>
              </a:ext>
            </a:extLst>
          </p:cNvPr>
          <p:cNvSpPr txBox="1"/>
          <p:nvPr/>
        </p:nvSpPr>
        <p:spPr>
          <a:xfrm>
            <a:off x="7447201" y="5403159"/>
            <a:ext cx="4066357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Suggestions of the employee IDs in order to select as per the requirement</a:t>
            </a:r>
          </a:p>
        </p:txBody>
      </p:sp>
      <p:pic>
        <p:nvPicPr>
          <p:cNvPr id="26" name="Picture 25" descr="A wooden box with a message&#10;&#10;Description automatically generated">
            <a:extLst>
              <a:ext uri="{FF2B5EF4-FFF2-40B4-BE49-F238E27FC236}">
                <a16:creationId xmlns:a16="http://schemas.microsoft.com/office/drawing/2014/main" id="{17D15837-1BD0-FE91-962E-56FE7703F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249" y="6005327"/>
            <a:ext cx="859572" cy="5730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2CF794-965C-75FC-6E29-072B2757ED1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4" name="Picture 3" descr="A red arrow pointing up&#10;&#10;Description automatically generated">
            <a:extLst>
              <a:ext uri="{FF2B5EF4-FFF2-40B4-BE49-F238E27FC236}">
                <a16:creationId xmlns:a16="http://schemas.microsoft.com/office/drawing/2014/main" id="{BB34C828-E4DD-37E0-E32A-CF52CFF2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3226037" y="2419017"/>
            <a:ext cx="796263" cy="80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4ED45-247F-43C7-15E0-9EC4D485A1C5}"/>
              </a:ext>
            </a:extLst>
          </p:cNvPr>
          <p:cNvSpPr txBox="1"/>
          <p:nvPr/>
        </p:nvSpPr>
        <p:spPr>
          <a:xfrm>
            <a:off x="2452363" y="1762119"/>
            <a:ext cx="1785252" cy="1754326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KPI Value as a Percentage</a:t>
            </a:r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120B92-BD2A-AFEA-AF25-94FD0228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5662" y="1340768"/>
            <a:ext cx="1218616" cy="1298514"/>
          </a:xfrm>
          <a:prstGeom prst="rect">
            <a:avLst/>
          </a:prstGeom>
        </p:spPr>
      </p:pic>
      <p:pic>
        <p:nvPicPr>
          <p:cNvPr id="11" name="Picture 10" descr="A red arrow with white text&#10;&#10;Description automatically generated">
            <a:extLst>
              <a:ext uri="{FF2B5EF4-FFF2-40B4-BE49-F238E27FC236}">
                <a16:creationId xmlns:a16="http://schemas.microsoft.com/office/drawing/2014/main" id="{446A631B-674E-A1AB-26EA-BBE4841EC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56244" y="635108"/>
            <a:ext cx="1516115" cy="1114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76BC7-F7A3-65A0-7E36-F399250B1C69}"/>
              </a:ext>
            </a:extLst>
          </p:cNvPr>
          <p:cNvSpPr txBox="1"/>
          <p:nvPr/>
        </p:nvSpPr>
        <p:spPr>
          <a:xfrm>
            <a:off x="5716331" y="424638"/>
            <a:ext cx="5422707" cy="224676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9F9BA6-76AD-4276-787C-0E2FD93CD4C2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H="1">
            <a:off x="973655" y="1990025"/>
            <a:ext cx="4510627" cy="3415138"/>
          </a:xfrm>
          <a:prstGeom prst="bentConnector5">
            <a:avLst>
              <a:gd name="adj1" fmla="val -2077"/>
              <a:gd name="adj2" fmla="val -29166"/>
              <a:gd name="adj3" fmla="val 116367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5250999-6E1B-6F62-D61F-E5336FE9B407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5400000">
            <a:off x="2816783" y="2746815"/>
            <a:ext cx="2165716" cy="1950659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F6FF1BF-C82A-4E9F-7157-24F183E539CA}"/>
              </a:ext>
            </a:extLst>
          </p:cNvPr>
          <p:cNvCxnSpPr>
            <a:stCxn id="3" idx="2"/>
            <a:endCxn id="25" idx="1"/>
          </p:cNvCxnSpPr>
          <p:nvPr/>
        </p:nvCxnSpPr>
        <p:spPr>
          <a:xfrm rot="5400000" flipH="1" flipV="1">
            <a:off x="5115506" y="3673633"/>
            <a:ext cx="140503" cy="4522886"/>
          </a:xfrm>
          <a:prstGeom prst="bentConnector4">
            <a:avLst>
              <a:gd name="adj1" fmla="val -162701"/>
              <a:gd name="adj2" fmla="val 71564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16725A73-9294-F402-CAF5-B34E369AE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526619" y="3168820"/>
            <a:ext cx="737491" cy="73749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353A03-B0DF-876F-30A4-01E156B7908E}"/>
              </a:ext>
            </a:extLst>
          </p:cNvPr>
          <p:cNvSpPr txBox="1"/>
          <p:nvPr/>
        </p:nvSpPr>
        <p:spPr>
          <a:xfrm>
            <a:off x="10000878" y="3770553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58" name="Picture 5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474DA1C4-E0A4-0A48-787C-BAE67330A0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278731" y="2942617"/>
            <a:ext cx="1189895" cy="1189895"/>
          </a:xfrm>
          <a:prstGeom prst="rect">
            <a:avLst/>
          </a:prstGeom>
        </p:spPr>
      </p:pic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9B270C2-D53C-FDE1-41F9-15B58F7D4627}"/>
              </a:ext>
            </a:extLst>
          </p:cNvPr>
          <p:cNvCxnSpPr>
            <a:stCxn id="25" idx="0"/>
            <a:endCxn id="58" idx="2"/>
          </p:cNvCxnSpPr>
          <p:nvPr/>
        </p:nvCxnSpPr>
        <p:spPr>
          <a:xfrm rot="16200000" flipV="1">
            <a:off x="8041705" y="3964487"/>
            <a:ext cx="1270651" cy="160670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BB31A7F-3AF4-70D6-8887-3F6DB7E6FF08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8468626" y="3537565"/>
            <a:ext cx="2057993" cy="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B9B-5D68-5362-885C-63466275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System, Personnel, and </a:t>
            </a:r>
            <a:br>
              <a:rPr lang="en-US" sz="2800" b="1"/>
            </a:br>
            <a:r>
              <a:rPr lang="en-US" sz="2800" b="1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Software Specification Requirements</a:t>
            </a:r>
            <a:endParaRPr lang="en-LK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D60FB-0861-DF2F-A7ED-7677175FE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fontAlgn="t">
              <a:spcBef>
                <a:spcPts val="0"/>
              </a:spcBef>
              <a:buNone/>
            </a:pPr>
            <a:endParaRPr lang="en-LK" sz="180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L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FF30F-2D1D-834E-1E87-E16E9BB91F4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5" name="Google Shape;833;p28">
            <a:extLst>
              <a:ext uri="{FF2B5EF4-FFF2-40B4-BE49-F238E27FC236}">
                <a16:creationId xmlns:a16="http://schemas.microsoft.com/office/drawing/2014/main" id="{ACE06DF2-A4C7-3508-B67B-BFEEBE1F9F98}"/>
              </a:ext>
            </a:extLst>
          </p:cNvPr>
          <p:cNvSpPr/>
          <p:nvPr/>
        </p:nvSpPr>
        <p:spPr>
          <a:xfrm>
            <a:off x="168162" y="1478335"/>
            <a:ext cx="3907505" cy="4011500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 dirty="0"/>
              <a:t>Functional Requirements </a:t>
            </a:r>
            <a:endParaRPr lang="en-US" sz="2000" u="sng" dirty="0"/>
          </a:p>
          <a:p>
            <a:pPr algn="ctr"/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000" dirty="0"/>
              <a:t>Matching the most appropriate employees according to the project categorization based on KPI value.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000" dirty="0"/>
              <a:t>Displaying the suggestions of the matching employees.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sz="2000" dirty="0"/>
              <a:t>Employee allocation should be done in an optimized way.</a:t>
            </a:r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  <a:p>
            <a:pPr algn="ctr"/>
            <a:endParaRPr lang="en-LK" u="sng" dirty="0"/>
          </a:p>
        </p:txBody>
      </p:sp>
      <p:sp>
        <p:nvSpPr>
          <p:cNvPr id="8" name="Google Shape;833;p28">
            <a:extLst>
              <a:ext uri="{FF2B5EF4-FFF2-40B4-BE49-F238E27FC236}">
                <a16:creationId xmlns:a16="http://schemas.microsoft.com/office/drawing/2014/main" id="{F067392E-D1A4-EE56-0155-75B37C52D1B9}"/>
              </a:ext>
            </a:extLst>
          </p:cNvPr>
          <p:cNvSpPr/>
          <p:nvPr/>
        </p:nvSpPr>
        <p:spPr>
          <a:xfrm>
            <a:off x="4434809" y="1478339"/>
            <a:ext cx="3965451" cy="24547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/>
              <a:t>Non- Functional Requirements </a:t>
            </a:r>
            <a:endParaRPr lang="en-US" sz="2000" u="sng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User-Friendly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Application should be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Higher accuracy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Results should be more  efficient</a:t>
            </a:r>
          </a:p>
          <a:p>
            <a:pPr algn="ctr"/>
            <a:endParaRPr lang="en-LK"/>
          </a:p>
        </p:txBody>
      </p:sp>
      <p:sp>
        <p:nvSpPr>
          <p:cNvPr id="9" name="Google Shape;833;p28">
            <a:extLst>
              <a:ext uri="{FF2B5EF4-FFF2-40B4-BE49-F238E27FC236}">
                <a16:creationId xmlns:a16="http://schemas.microsoft.com/office/drawing/2014/main" id="{E8E2C162-13EA-63A1-2B3F-5ED657AC67C0}"/>
              </a:ext>
            </a:extLst>
          </p:cNvPr>
          <p:cNvSpPr/>
          <p:nvPr/>
        </p:nvSpPr>
        <p:spPr>
          <a:xfrm>
            <a:off x="4438423" y="4193196"/>
            <a:ext cx="4624227" cy="2059396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FFF66"/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/>
              <a:t>Personnel Requirements 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/>
              <a:t>Mr.Darshana Senevirathne (A Project Manger at MAGA Engineering)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/>
              <a:t>MAGA Engineering PVT Ltd</a:t>
            </a:r>
          </a:p>
          <a:p>
            <a:pPr algn="ctr"/>
            <a:endParaRPr lang="en-LK"/>
          </a:p>
        </p:txBody>
      </p:sp>
      <p:sp>
        <p:nvSpPr>
          <p:cNvPr id="10" name="Google Shape;833;p28">
            <a:extLst>
              <a:ext uri="{FF2B5EF4-FFF2-40B4-BE49-F238E27FC236}">
                <a16:creationId xmlns:a16="http://schemas.microsoft.com/office/drawing/2014/main" id="{4C9C0EA3-36B8-7765-78AE-1496547FA9ED}"/>
              </a:ext>
            </a:extLst>
          </p:cNvPr>
          <p:cNvSpPr/>
          <p:nvPr/>
        </p:nvSpPr>
        <p:spPr>
          <a:xfrm>
            <a:off x="8634984" y="1478339"/>
            <a:ext cx="3388858" cy="24547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967C8"/>
          </a:solidFill>
          <a:ln>
            <a:solidFill>
              <a:schemeClr val="tx1"/>
            </a:solidFill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2000" u="sng" dirty="0"/>
              <a:t>Software Requirements 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Visual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Node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000" dirty="0"/>
              <a:t>MYSQL</a:t>
            </a:r>
          </a:p>
          <a:p>
            <a:pPr algn="ctr"/>
            <a:endParaRPr lang="en-LK" u="sng" dirty="0"/>
          </a:p>
        </p:txBody>
      </p:sp>
      <p:pic>
        <p:nvPicPr>
          <p:cNvPr id="11" name="object 17">
            <a:extLst>
              <a:ext uri="{FF2B5EF4-FFF2-40B4-BE49-F238E27FC236}">
                <a16:creationId xmlns:a16="http://schemas.microsoft.com/office/drawing/2014/main" id="{D84176E8-15DD-6890-619F-2FBBBA0E0F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4163" y="4641478"/>
            <a:ext cx="1323974" cy="1476374"/>
          </a:xfrm>
          <a:prstGeom prst="rect">
            <a:avLst/>
          </a:prstGeom>
        </p:spPr>
      </p:pic>
      <p:pic>
        <p:nvPicPr>
          <p:cNvPr id="12" name="object 13">
            <a:extLst>
              <a:ext uri="{FF2B5EF4-FFF2-40B4-BE49-F238E27FC236}">
                <a16:creationId xmlns:a16="http://schemas.microsoft.com/office/drawing/2014/main" id="{4E664A86-D52A-B914-FAAA-D77671EBA9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6524" y="4180038"/>
            <a:ext cx="945481" cy="97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2BA15-1D01-7F53-C7BC-01C9A16E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6" y="5600548"/>
            <a:ext cx="1135759" cy="952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7E05353-9DA5-DD39-C58B-FA4E89369C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0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424E1511-ED0F-ADF5-FB06-CC8D64035F8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63" y="4595707"/>
            <a:ext cx="1281367" cy="1328018"/>
          </a:xfrm>
          <a:prstGeom prst="rect">
            <a:avLst/>
          </a:prstGeom>
        </p:spPr>
      </p:pic>
      <p:pic>
        <p:nvPicPr>
          <p:cNvPr id="6" name="object 16">
            <a:extLst>
              <a:ext uri="{FF2B5EF4-FFF2-40B4-BE49-F238E27FC236}">
                <a16:creationId xmlns:a16="http://schemas.microsoft.com/office/drawing/2014/main" id="{350039CB-00AA-BAAA-84E0-A955BD6791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1104" y="5276283"/>
            <a:ext cx="936104" cy="957859"/>
          </a:xfrm>
          <a:prstGeom prst="rect">
            <a:avLst/>
          </a:prstGeom>
        </p:spPr>
      </p:pic>
      <p:pic>
        <p:nvPicPr>
          <p:cNvPr id="7" name="object 17">
            <a:extLst>
              <a:ext uri="{FF2B5EF4-FFF2-40B4-BE49-F238E27FC236}">
                <a16:creationId xmlns:a16="http://schemas.microsoft.com/office/drawing/2014/main" id="{B53E5E2E-4244-A815-C73D-329D882ADC9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2189" y="3896426"/>
            <a:ext cx="1613730" cy="1715478"/>
          </a:xfrm>
          <a:prstGeom prst="rect">
            <a:avLst/>
          </a:prstGeom>
        </p:spPr>
      </p:pic>
      <p:pic>
        <p:nvPicPr>
          <p:cNvPr id="8" name="object 20">
            <a:extLst>
              <a:ext uri="{FF2B5EF4-FFF2-40B4-BE49-F238E27FC236}">
                <a16:creationId xmlns:a16="http://schemas.microsoft.com/office/drawing/2014/main" id="{C31F1276-91DF-2D7F-FCDC-34D8402673E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62392" y="3915135"/>
            <a:ext cx="1613730" cy="13611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7397A6-61F1-3698-E604-D4C658F9012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839416" y="1405116"/>
            <a:ext cx="4320480" cy="464804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HTML</a:t>
            </a:r>
          </a:p>
          <a:p>
            <a:r>
              <a:rPr lang="en-LK" dirty="0"/>
              <a:t>CSS</a:t>
            </a:r>
          </a:p>
          <a:p>
            <a:r>
              <a:rPr lang="en-LK" dirty="0"/>
              <a:t>Python</a:t>
            </a:r>
          </a:p>
          <a:p>
            <a:r>
              <a:rPr lang="en-LK" dirty="0"/>
              <a:t>Tensor Flow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5994062" y="1422660"/>
            <a:ext cx="5142498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/>
              <a:t>Techniques &amp; Algorithms</a:t>
            </a:r>
          </a:p>
          <a:p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Bipartite Matching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Genetic Algorithms</a:t>
            </a:r>
            <a:endParaRPr lang="en-LK" sz="2800"/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ECD12B3-D9E6-FDA7-0D60-7A44DD119C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4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D8B89-4B6D-D980-2B61-E44F630E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Introduction</a:t>
            </a:r>
            <a:endParaRPr lang="en-L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0104B-340D-9C9E-CBE5-82ECE8EE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82"/>
            <a:ext cx="11684000" cy="5181600"/>
          </a:xfrm>
        </p:spPr>
        <p:txBody>
          <a:bodyPr>
            <a:normAutofit lnSpcReduction="10000"/>
          </a:bodyPr>
          <a:lstStyle/>
          <a:p>
            <a:r>
              <a:rPr lang="en-LK" dirty="0"/>
              <a:t>Manpower required in construction projects are in 2 types;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LK" dirty="0"/>
              <a:t>Employees in the Company</a:t>
            </a:r>
          </a:p>
          <a:p>
            <a:pPr marL="2375885" lvl="3" indent="0">
              <a:buNone/>
            </a:pPr>
            <a:r>
              <a:rPr lang="en-LK" b="1" dirty="0"/>
              <a:t>Ex: Civil Engineers,Technical Officers,Surveyors etc.</a:t>
            </a:r>
          </a:p>
          <a:p>
            <a:pPr marL="2375885" lvl="3" indent="0">
              <a:buNone/>
            </a:pPr>
            <a:endParaRPr lang="en-LK" b="1" dirty="0"/>
          </a:p>
          <a:p>
            <a:pPr marL="2375885" lvl="3" indent="0">
              <a:buNone/>
            </a:pPr>
            <a:r>
              <a:rPr lang="en-LK" dirty="0"/>
              <a:t>2. Laborers work in the site</a:t>
            </a:r>
          </a:p>
          <a:p>
            <a:pPr marL="2375885" lvl="3" indent="0">
              <a:buNone/>
            </a:pPr>
            <a:r>
              <a:rPr lang="en-LK" b="1" dirty="0"/>
              <a:t>Ex:Carpentors,Masons,Painters etc.</a:t>
            </a:r>
          </a:p>
          <a:p>
            <a:pPr marL="2375885" lvl="3" indent="0">
              <a:buNone/>
            </a:pPr>
            <a:endParaRPr lang="en-LK" b="1" dirty="0"/>
          </a:p>
          <a:p>
            <a:r>
              <a:rPr lang="en-LK" dirty="0"/>
              <a:t>Our client : MAGA Engineering PVT LTD</a:t>
            </a:r>
          </a:p>
          <a:p>
            <a:r>
              <a:rPr lang="en-LK" dirty="0"/>
              <a:t>Types of construction projects in MAGA;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Buildings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Highways &amp; Bridges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Water, wastewater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Irrigation</a:t>
            </a:r>
          </a:p>
          <a:p>
            <a:endParaRPr lang="en-L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0048F-DA8B-3C60-0107-396909F6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4581132"/>
            <a:ext cx="2508424" cy="1593497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BC55243-7429-16D7-821D-3D9CF6926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2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99" y="1629418"/>
            <a:ext cx="11684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Number of employees worked in certain projects.</a:t>
            </a:r>
            <a:endParaRPr lang="en-LK" sz="2800" b="1" kern="100" dirty="0">
              <a:ea typeface="Aptos" panose="020B0004020202020204" pitchFamily="34" charset="0"/>
              <a:cs typeface="Iskoola Pota" panose="020B0502040204020203" pitchFamily="34" charset="77"/>
            </a:endParaRP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Employee categories required for different projects.</a:t>
            </a:r>
            <a:endParaRPr lang="en-LK" sz="2800" b="1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8" name="Picture 7" descr="A group of hands holding devices&#10;&#10;Description automatically generated">
            <a:extLst>
              <a:ext uri="{FF2B5EF4-FFF2-40B4-BE49-F238E27FC236}">
                <a16:creationId xmlns:a16="http://schemas.microsoft.com/office/drawing/2014/main" id="{B2A1D80F-3470-A533-3624-CBB7DADB3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6688" y="4299952"/>
            <a:ext cx="3162910" cy="2138661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F0AD11A-2BBB-CFAA-0377-331563B18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381" y="142436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319"/>
            <a:ext cx="11684000" cy="792162"/>
          </a:xfrm>
        </p:spPr>
        <p:txBody>
          <a:bodyPr>
            <a:normAutofit/>
          </a:bodyPr>
          <a:lstStyle/>
          <a:p>
            <a:r>
              <a:rPr lang="en-LK" b="1" dirty="0"/>
              <a:t>Work Breakdown Structure (WBS)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69FB1-E83E-9AA3-9F23-0FF13B38199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7" name="Content Placeholder 6" descr="A diagram with colorful rectangular boxes&#10;&#10;Description automatically generated with medium confidence">
            <a:extLst>
              <a:ext uri="{FF2B5EF4-FFF2-40B4-BE49-F238E27FC236}">
                <a16:creationId xmlns:a16="http://schemas.microsoft.com/office/drawing/2014/main" id="{0A54E436-5DDA-BF9E-FA5A-8B957913D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56249"/>
            <a:ext cx="11684000" cy="4355101"/>
          </a:xfr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2E6F417-1D78-DD53-E11C-DB28654BB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REFERENCES</a:t>
            </a:r>
            <a:endParaRPr lang="en-LK" b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1699AB9-3638-D764-A796-21CC619E2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32497"/>
              </p:ext>
            </p:extLst>
          </p:nvPr>
        </p:nvGraphicFramePr>
        <p:xfrm>
          <a:off x="304800" y="1484784"/>
          <a:ext cx="11684000" cy="4464496"/>
        </p:xfrm>
        <a:graphic>
          <a:graphicData uri="http://schemas.openxmlformats.org/drawingml/2006/table">
            <a:tbl>
              <a:tblPr firstRow="1" firstCol="1" bandRow="1"/>
              <a:tblGrid>
                <a:gridCol w="116840">
                  <a:extLst>
                    <a:ext uri="{9D8B030D-6E8A-4147-A177-3AD203B41FA5}">
                      <a16:colId xmlns:a16="http://schemas.microsoft.com/office/drawing/2014/main" val="1897863548"/>
                    </a:ext>
                  </a:extLst>
                </a:gridCol>
                <a:gridCol w="11567160">
                  <a:extLst>
                    <a:ext uri="{9D8B030D-6E8A-4147-A177-3AD203B41FA5}">
                      <a16:colId xmlns:a16="http://schemas.microsoft.com/office/drawing/2014/main" val="2358498198"/>
                    </a:ext>
                  </a:extLst>
                </a:gridCol>
              </a:tblGrid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TaskTag, "MEDIUM," [Online]. Available: https://tasktagapp.medium.com/resource-allocation-in-construction-strategies-for-optimal-performance-e05bf5270b00.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70049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[2]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K.-L. Lin, "researchgate," [Online]. Available: https://www.researchgate.net/publication/245298399_Human_Resource_Allocation_for_Remote_Construction_Projects.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423101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[3]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"MAGA," [Online]. Available: https://www.maga.lk/. [Accessed 15 6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14326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J. Amin and Hafnidar A. Rani, "researchgate," [Online]. Available: https://www.researchgate.net/publication/380537686_Optimizing_Human_Resource_Allocation_in_Construction_Projects_A_Case_Study. [Accessed 3 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07823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887BEE6-8773-C429-5A0F-FB20432E0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76" y="6383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580" y="174022"/>
            <a:ext cx="10363200" cy="1362075"/>
          </a:xfrm>
        </p:spPr>
        <p:txBody>
          <a:bodyPr/>
          <a:lstStyle/>
          <a:p>
            <a:r>
              <a:rPr lang="en-US"/>
              <a:t>IT21270956|Munagama m.k.h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688" y="30389"/>
            <a:ext cx="6069020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AD4DE-34C8-1EEE-926E-5342CD87A398}"/>
              </a:ext>
            </a:extLst>
          </p:cNvPr>
          <p:cNvSpPr txBox="1"/>
          <p:nvPr/>
        </p:nvSpPr>
        <p:spPr>
          <a:xfrm>
            <a:off x="1139645" y="3068960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0000"/>
                </a:solidFill>
              </a:rPr>
              <a:t>Labor</a:t>
            </a:r>
            <a:r>
              <a:rPr lang="en-GB" sz="3200" b="1" dirty="0">
                <a:solidFill>
                  <a:srgbClr val="000000"/>
                </a:solidFill>
              </a:rPr>
              <a:t>, cost and timeline prediction.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6E233E7-CD06-9BD1-9405-F71075AA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59" y="62373"/>
            <a:ext cx="2082617" cy="2358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C3F4278-CD83-D7E0-58FF-8B52562A3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580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3" y="66975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445242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4905405" y="220486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5778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830150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845779" y="22108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458588" y="1122279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983194" y="740084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Predict timeline and budget variations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119682" y="1465668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452942" y="2275571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874493" y="1395528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Focused</a:t>
            </a:r>
          </a:p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55630" y="1138346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9272797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9299007" y="1098083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Tracking daily logs and attendance</a:t>
            </a:r>
            <a:endParaRPr dirty="0"/>
          </a:p>
        </p:txBody>
      </p:sp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8165" y="22514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432378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4902710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72914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817286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832915" y="280821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199602" y="2890406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9259933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432378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4902710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72914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817286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832915" y="34088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1440078" y="347357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9259933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431109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4901441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71645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816017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831646" y="40170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9258664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437228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4907560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77764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822136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837765" y="460669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1393385" y="408498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LaborChart</a:t>
            </a:r>
            <a:endParaRPr dirty="0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9264783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431109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4901441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71645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816017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831646" y="5195219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1455963" y="468363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9258664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091" y="284339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338;p10">
            <a:extLst>
              <a:ext uri="{FF2B5EF4-FFF2-40B4-BE49-F238E27FC236}">
                <a16:creationId xmlns:a16="http://schemas.microsoft.com/office/drawing/2014/main" id="{BC5C98A5-6FAE-BF8B-415C-F2291E3DEC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8837" y="34710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8110" y="466068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225651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28645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3355" y="347575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05363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62772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359;p10">
            <a:extLst>
              <a:ext uri="{FF2B5EF4-FFF2-40B4-BE49-F238E27FC236}">
                <a16:creationId xmlns:a16="http://schemas.microsoft.com/office/drawing/2014/main" id="{3177A3DB-2AFD-BAFB-0A61-789A9E476F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28660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03" y="404471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384" y="406812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5894" y="463800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301" y="22942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4811" y="286413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408362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7" y="46535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6" y="226817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338;p10">
            <a:extLst>
              <a:ext uri="{FF2B5EF4-FFF2-40B4-BE49-F238E27FC236}">
                <a16:creationId xmlns:a16="http://schemas.microsoft.com/office/drawing/2014/main" id="{708126AA-1BE2-D8BD-CAC3-4EC1BA1EA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282206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3170" y="343326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01113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620541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1452942" y="527974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6765" y="52557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521563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6079" y="52299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5894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5064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8029"/>
            <a:ext cx="687132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“How can the inefficiencies in </a:t>
            </a:r>
            <a:r>
              <a:rPr lang="en-GB" b="1" dirty="0" err="1"/>
              <a:t>labor</a:t>
            </a:r>
            <a:r>
              <a:rPr lang="en-GB" b="1" dirty="0"/>
              <a:t> allocation, irregular attendance affects the cost and timeline in  construction projects?”</a:t>
            </a:r>
          </a:p>
          <a:p>
            <a:pPr marL="0" indent="0" algn="ctr">
              <a:buNone/>
            </a:pPr>
            <a:endParaRPr lang="en-LK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242EA-4174-BC28-0621-4CFBAFEFD27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8" name="Picture 7" descr="A person holding a magnifying glass and a question mark&#10;&#10;Description automatically generated">
            <a:extLst>
              <a:ext uri="{FF2B5EF4-FFF2-40B4-BE49-F238E27FC236}">
                <a16:creationId xmlns:a16="http://schemas.microsoft.com/office/drawing/2014/main" id="{4BAFFD78-1DC2-E9E6-9B68-E7F5E62A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47" y="798873"/>
            <a:ext cx="4584284" cy="5754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5CB7CF7-0CE2-259B-459A-BF64E439F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47AB-D8C9-67DD-B68A-2F29ADA2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1824-BC87-119B-F455-7F5862B8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pic>
        <p:nvPicPr>
          <p:cNvPr id="4" name="Google Shape;758;p25">
            <a:extLst>
              <a:ext uri="{FF2B5EF4-FFF2-40B4-BE49-F238E27FC236}">
                <a16:creationId xmlns:a16="http://schemas.microsoft.com/office/drawing/2014/main" id="{241A1740-42C4-E3F2-ADCB-05C1BE2EA3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838200"/>
            <a:ext cx="5663952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p25">
            <a:extLst>
              <a:ext uri="{FF2B5EF4-FFF2-40B4-BE49-F238E27FC236}">
                <a16:creationId xmlns:a16="http://schemas.microsoft.com/office/drawing/2014/main" id="{62CCEE40-3486-079F-93C0-782178256269}"/>
              </a:ext>
            </a:extLst>
          </p:cNvPr>
          <p:cNvSpPr txBox="1"/>
          <p:nvPr/>
        </p:nvSpPr>
        <p:spPr>
          <a:xfrm>
            <a:off x="275110" y="985748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8C225-94F7-FFF2-B22D-A1803024BA45}"/>
              </a:ext>
            </a:extLst>
          </p:cNvPr>
          <p:cNvSpPr txBox="1"/>
          <p:nvPr/>
        </p:nvSpPr>
        <p:spPr>
          <a:xfrm>
            <a:off x="177216" y="2059912"/>
            <a:ext cx="4046576" cy="334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To predict the </a:t>
            </a:r>
            <a:r>
              <a:rPr lang="en-GB" sz="2400" dirty="0" err="1"/>
              <a:t>labor</a:t>
            </a:r>
            <a:r>
              <a:rPr lang="en-GB" sz="2400" dirty="0"/>
              <a:t> count required for upcoming projects based on project categorization and to forecast the project timeline and cost during its progression.</a:t>
            </a:r>
            <a:endParaRPr lang="en-LK" sz="2400" dirty="0"/>
          </a:p>
        </p:txBody>
      </p:sp>
      <p:sp>
        <p:nvSpPr>
          <p:cNvPr id="11" name="Google Shape;769;p25">
            <a:extLst>
              <a:ext uri="{FF2B5EF4-FFF2-40B4-BE49-F238E27FC236}">
                <a16:creationId xmlns:a16="http://schemas.microsoft.com/office/drawing/2014/main" id="{5AD3F38F-AEF7-B4BC-C8FE-94DBA075FB07}"/>
              </a:ext>
            </a:extLst>
          </p:cNvPr>
          <p:cNvSpPr txBox="1"/>
          <p:nvPr/>
        </p:nvSpPr>
        <p:spPr>
          <a:xfrm>
            <a:off x="6096004" y="647431"/>
            <a:ext cx="6919723" cy="173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Analyzing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69;p25">
            <a:extLst>
              <a:ext uri="{FF2B5EF4-FFF2-40B4-BE49-F238E27FC236}">
                <a16:creationId xmlns:a16="http://schemas.microsoft.com/office/drawing/2014/main" id="{EA6FDAED-4562-AECD-16EA-474003945C4F}"/>
              </a:ext>
            </a:extLst>
          </p:cNvPr>
          <p:cNvSpPr txBox="1"/>
          <p:nvPr/>
        </p:nvSpPr>
        <p:spPr>
          <a:xfrm>
            <a:off x="6095469" y="1709034"/>
            <a:ext cx="5892800" cy="2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Training the system according to the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769;p25">
            <a:extLst>
              <a:ext uri="{FF2B5EF4-FFF2-40B4-BE49-F238E27FC236}">
                <a16:creationId xmlns:a16="http://schemas.microsoft.com/office/drawing/2014/main" id="{5F9FAE74-7CCF-869D-B80C-8F611EC52D50}"/>
              </a:ext>
            </a:extLst>
          </p:cNvPr>
          <p:cNvSpPr txBox="1"/>
          <p:nvPr/>
        </p:nvSpPr>
        <p:spPr>
          <a:xfrm>
            <a:off x="6146800" y="2986171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>
                <a:solidFill>
                  <a:srgbClr val="002060"/>
                </a:solidFill>
              </a:rPr>
              <a:t>Creating a platform to update the daily labor count and completed tasks.</a:t>
            </a: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69;p25">
            <a:extLst>
              <a:ext uri="{FF2B5EF4-FFF2-40B4-BE49-F238E27FC236}">
                <a16:creationId xmlns:a16="http://schemas.microsoft.com/office/drawing/2014/main" id="{0BF752D9-56EA-E1C1-80EA-265199390A02}"/>
              </a:ext>
            </a:extLst>
          </p:cNvPr>
          <p:cNvSpPr txBox="1"/>
          <p:nvPr/>
        </p:nvSpPr>
        <p:spPr>
          <a:xfrm>
            <a:off x="6084148" y="4299815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>
                <a:solidFill>
                  <a:srgbClr val="002060"/>
                </a:solidFill>
              </a:rPr>
              <a:t>Predicting the realtime status of the projects.</a:t>
            </a: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7D206-4E68-274D-74CF-ED2F7BA20B6E}"/>
              </a:ext>
            </a:extLst>
          </p:cNvPr>
          <p:cNvSpPr txBox="1"/>
          <p:nvPr/>
        </p:nvSpPr>
        <p:spPr>
          <a:xfrm>
            <a:off x="5159896" y="126876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9BDA-BB72-3EAD-BF69-B4C6F136E55F}"/>
              </a:ext>
            </a:extLst>
          </p:cNvPr>
          <p:cNvSpPr txBox="1"/>
          <p:nvPr/>
        </p:nvSpPr>
        <p:spPr>
          <a:xfrm>
            <a:off x="5159896" y="2512495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3730-4EE2-7F1D-CF92-84E5D17B7067}"/>
              </a:ext>
            </a:extLst>
          </p:cNvPr>
          <p:cNvSpPr txBox="1"/>
          <p:nvPr/>
        </p:nvSpPr>
        <p:spPr>
          <a:xfrm>
            <a:off x="5159896" y="3798416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A769E-0EEE-DC6A-BC68-C11D41090880}"/>
              </a:ext>
            </a:extLst>
          </p:cNvPr>
          <p:cNvSpPr txBox="1"/>
          <p:nvPr/>
        </p:nvSpPr>
        <p:spPr>
          <a:xfrm>
            <a:off x="5159896" y="50686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Google Shape;768;p25">
            <a:extLst>
              <a:ext uri="{FF2B5EF4-FFF2-40B4-BE49-F238E27FC236}">
                <a16:creationId xmlns:a16="http://schemas.microsoft.com/office/drawing/2014/main" id="{CCB98A5C-2DA4-8882-6F77-C6C432F83569}"/>
              </a:ext>
            </a:extLst>
          </p:cNvPr>
          <p:cNvSpPr txBox="1"/>
          <p:nvPr/>
        </p:nvSpPr>
        <p:spPr>
          <a:xfrm>
            <a:off x="6943241" y="-247429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AB47-2D11-7E4F-E18B-5146EC45C19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45377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4A38-48AF-9248-843C-4876654A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76808" y="1082417"/>
            <a:ext cx="10363200" cy="1470025"/>
          </a:xfrm>
        </p:spPr>
        <p:txBody>
          <a:bodyPr/>
          <a:lstStyle/>
          <a:p>
            <a:r>
              <a:rPr lang="en-LK" b="1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99709-0A53-8FA3-2169-A6F8E2C07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3528396"/>
            <a:ext cx="11593288" cy="2852885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Overview Diagram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System,Personnel,and Software Specification Requirement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Technologies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Data Gathering and Data Requirements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Work Breakdown Structure(WBS)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5AE20-C067-A3C6-9A73-C72D5B1A818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pic>
        <p:nvPicPr>
          <p:cNvPr id="6" name="Picture 5" descr="A hands holding a book&#10;&#10;Description automatically generated">
            <a:extLst>
              <a:ext uri="{FF2B5EF4-FFF2-40B4-BE49-F238E27FC236}">
                <a16:creationId xmlns:a16="http://schemas.microsoft.com/office/drawing/2014/main" id="{B3A8F6B0-1462-253E-52D4-DA85077EC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1E5DE9C-927B-FCBF-D5A6-DBC31485C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22" y="-8307"/>
            <a:ext cx="1168400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9BE089-0089-4245-45FA-CFFE34B67B8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19009-32F5-BE24-B1D0-FAA3BFF8C8FF}"/>
              </a:ext>
            </a:extLst>
          </p:cNvPr>
          <p:cNvSpPr txBox="1"/>
          <p:nvPr/>
        </p:nvSpPr>
        <p:spPr>
          <a:xfrm>
            <a:off x="153555" y="3611169"/>
            <a:ext cx="3134327" cy="2585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Labor Prediction on Project Categorization</a:t>
            </a: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BAE4-9D82-C4B8-A5A3-2245E9F9034C}"/>
              </a:ext>
            </a:extLst>
          </p:cNvPr>
          <p:cNvSpPr txBox="1"/>
          <p:nvPr/>
        </p:nvSpPr>
        <p:spPr>
          <a:xfrm>
            <a:off x="3519053" y="763788"/>
            <a:ext cx="5616982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4D2F154B-4C02-8C6D-51CE-E161E6073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4110" y="1420883"/>
            <a:ext cx="664414" cy="523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5582E-9828-7645-6E0E-A46B8BA3A7B7}"/>
              </a:ext>
            </a:extLst>
          </p:cNvPr>
          <p:cNvSpPr txBox="1"/>
          <p:nvPr/>
        </p:nvSpPr>
        <p:spPr>
          <a:xfrm>
            <a:off x="3626170" y="2030927"/>
            <a:ext cx="197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Enters Daily Attendance and Tasks</a:t>
            </a:r>
          </a:p>
        </p:txBody>
      </p:sp>
      <p:pic>
        <p:nvPicPr>
          <p:cNvPr id="20" name="Picture 1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7443D6DD-576A-5DF6-1AC8-6F78BD1A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6429" y="1217713"/>
            <a:ext cx="1297053" cy="864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C83E57-F87C-D7B0-4D99-1DB7D04906F9}"/>
              </a:ext>
            </a:extLst>
          </p:cNvPr>
          <p:cNvSpPr txBox="1"/>
          <p:nvPr/>
        </p:nvSpPr>
        <p:spPr>
          <a:xfrm>
            <a:off x="6009771" y="2092167"/>
            <a:ext cx="233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Predicting Cost and Timeline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C6A7426-F266-80A9-2EC9-7C70232E2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4611" y="4365108"/>
            <a:ext cx="1552213" cy="1413729"/>
          </a:xfrm>
          <a:prstGeom prst="rect">
            <a:avLst/>
          </a:prstGeom>
        </p:spPr>
      </p:pic>
      <p:pic>
        <p:nvPicPr>
          <p:cNvPr id="3" name="Picture 2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9E9F494-63D0-D40E-E14A-A36789727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4645" y="505808"/>
            <a:ext cx="737491" cy="73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BBCD6-3700-47D5-1BA9-E70ED3D21FC8}"/>
              </a:ext>
            </a:extLst>
          </p:cNvPr>
          <p:cNvSpPr txBox="1"/>
          <p:nvPr/>
        </p:nvSpPr>
        <p:spPr>
          <a:xfrm>
            <a:off x="-14195" y="122924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8" name="Picture 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0B055A5C-E95F-DCFB-13EF-D8201AFBC8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48442" y="1815813"/>
            <a:ext cx="1189895" cy="11898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53FBCD-89AA-3C11-AC3E-1F7565897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03184" y="3645391"/>
            <a:ext cx="877192" cy="934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D57FFF-3112-B3FD-75BF-F1C2649884AA}"/>
              </a:ext>
            </a:extLst>
          </p:cNvPr>
          <p:cNvSpPr txBox="1"/>
          <p:nvPr/>
        </p:nvSpPr>
        <p:spPr>
          <a:xfrm>
            <a:off x="6110597" y="4651042"/>
            <a:ext cx="3853323" cy="160043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14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Geographical Factors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/>
              <a:t>Environment Impact (Low,Medium,High)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C43110-9E36-535B-9256-BEF62D4443CE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657130" y="1529556"/>
            <a:ext cx="572514" cy="1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274DD1E-5E23-5926-4CD7-972A7D55821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V="1">
            <a:off x="3287878" y="4112743"/>
            <a:ext cx="5315306" cy="791087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7F5629-F8C0-DF24-EFDD-9D25CCC5EE8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1029324" y="2919773"/>
            <a:ext cx="605461" cy="777329"/>
          </a:xfrm>
          <a:prstGeom prst="bentConnector3">
            <a:avLst>
              <a:gd name="adj1" fmla="val 32669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1D0ADDD2-76BA-1079-8DE4-2D97F0F79A3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1538337" y="1682493"/>
            <a:ext cx="2325777" cy="728264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9032BDD-D8DF-1263-4F43-5F650E263B4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528528" y="1650059"/>
            <a:ext cx="1837901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C2F34F-3A68-50C9-602C-DBA4ECD245C3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 rot="16200000" flipH="1">
            <a:off x="6481826" y="1085433"/>
            <a:ext cx="691130" cy="4428778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378556-0735-556F-1EAF-E0D7C8B70FD5}"/>
              </a:ext>
            </a:extLst>
          </p:cNvPr>
          <p:cNvSpPr txBox="1"/>
          <p:nvPr/>
        </p:nvSpPr>
        <p:spPr>
          <a:xfrm>
            <a:off x="10480470" y="2492592"/>
            <a:ext cx="15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422D544-E60F-24BF-8E61-49DA49F096A6}"/>
              </a:ext>
            </a:extLst>
          </p:cNvPr>
          <p:cNvCxnSpPr>
            <a:cxnSpLocks/>
            <a:stCxn id="13" idx="3"/>
            <a:endCxn id="126" idx="3"/>
          </p:cNvCxnSpPr>
          <p:nvPr/>
        </p:nvCxnSpPr>
        <p:spPr>
          <a:xfrm flipV="1">
            <a:off x="9136039" y="1908548"/>
            <a:ext cx="983897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A screenshot of a computer&#10;&#10;Description automatically generated">
            <a:extLst>
              <a:ext uri="{FF2B5EF4-FFF2-40B4-BE49-F238E27FC236}">
                <a16:creationId xmlns:a16="http://schemas.microsoft.com/office/drawing/2014/main" id="{D423BB6C-A5D5-28F2-2647-81F3665A1D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10119936" y="1348666"/>
            <a:ext cx="1993645" cy="1119764"/>
          </a:xfrm>
          <a:prstGeom prst="rect">
            <a:avLst/>
          </a:prstGeom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E6D62D6-DAD3-9851-FB9D-FCB517365B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39" y="375252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6D27-7297-2309-E855-F35AF87B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433243"/>
            <a:ext cx="11479832" cy="1195561"/>
          </a:xfrm>
        </p:spPr>
        <p:txBody>
          <a:bodyPr>
            <a:normAutofit fontScale="90000"/>
          </a:bodyPr>
          <a:lstStyle/>
          <a:p>
            <a:pPr algn="l">
              <a:lnSpc>
                <a:spcPct val="129982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System, Personnel, and </a:t>
            </a:r>
            <a:br>
              <a:rPr lang="en-US" sz="3600" b="1" dirty="0"/>
            </a:br>
            <a:r>
              <a:rPr lang="en-US" sz="3600" b="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Software Specification Requirements</a:t>
            </a:r>
            <a:br>
              <a:rPr lang="en-US" b="1" dirty="0"/>
            </a:br>
            <a:endParaRPr lang="en-LK" b="1" dirty="0"/>
          </a:p>
        </p:txBody>
      </p:sp>
      <p:sp>
        <p:nvSpPr>
          <p:cNvPr id="22" name="Google Shape;833;p28">
            <a:extLst>
              <a:ext uri="{FF2B5EF4-FFF2-40B4-BE49-F238E27FC236}">
                <a16:creationId xmlns:a16="http://schemas.microsoft.com/office/drawing/2014/main" id="{ACE06DF2-A4C7-3508-B67B-BFEEBE1F9F98}"/>
              </a:ext>
            </a:extLst>
          </p:cNvPr>
          <p:cNvSpPr/>
          <p:nvPr/>
        </p:nvSpPr>
        <p:spPr>
          <a:xfrm>
            <a:off x="203200" y="1340768"/>
            <a:ext cx="4380632" cy="5040560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pPr algn="ctr"/>
            <a:r>
              <a:rPr lang="en-LK" dirty="0"/>
              <a:t>Functional Requirements </a:t>
            </a:r>
          </a:p>
        </p:txBody>
      </p:sp>
      <p:sp>
        <p:nvSpPr>
          <p:cNvPr id="23" name="Google Shape;836;p28">
            <a:extLst>
              <a:ext uri="{FF2B5EF4-FFF2-40B4-BE49-F238E27FC236}">
                <a16:creationId xmlns:a16="http://schemas.microsoft.com/office/drawing/2014/main" id="{F092BD7C-4BF0-6261-1020-3B59D46F247D}"/>
              </a:ext>
            </a:extLst>
          </p:cNvPr>
          <p:cNvSpPr/>
          <p:nvPr/>
        </p:nvSpPr>
        <p:spPr>
          <a:xfrm>
            <a:off x="292604" y="1691287"/>
            <a:ext cx="4201824" cy="9525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DF598-AE13-ABCC-40C5-E17B760BC205}"/>
              </a:ext>
            </a:extLst>
          </p:cNvPr>
          <p:cNvSpPr txBox="1"/>
          <p:nvPr/>
        </p:nvSpPr>
        <p:spPr>
          <a:xfrm>
            <a:off x="307264" y="1784229"/>
            <a:ext cx="398546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Predicting the number of laborers for the particular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Providing a platform to enter the completed tasks of the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Providing a platform to enter the daily attendance of the employees.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Predicting the real time status of the project according to the progression.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Creating a dashboard to display the cost &amp; timeline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29" name="Google Shape;833;p28">
            <a:extLst>
              <a:ext uri="{FF2B5EF4-FFF2-40B4-BE49-F238E27FC236}">
                <a16:creationId xmlns:a16="http://schemas.microsoft.com/office/drawing/2014/main" id="{F067392E-D1A4-EE56-0155-75B37C52D1B9}"/>
              </a:ext>
            </a:extLst>
          </p:cNvPr>
          <p:cNvSpPr/>
          <p:nvPr/>
        </p:nvSpPr>
        <p:spPr>
          <a:xfrm>
            <a:off x="4687896" y="1340768"/>
            <a:ext cx="4380632" cy="2304256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LK" dirty="0"/>
              <a:t>Non- Functional Requirements </a:t>
            </a:r>
          </a:p>
        </p:txBody>
      </p:sp>
      <p:sp>
        <p:nvSpPr>
          <p:cNvPr id="30" name="Google Shape;836;p28">
            <a:extLst>
              <a:ext uri="{FF2B5EF4-FFF2-40B4-BE49-F238E27FC236}">
                <a16:creationId xmlns:a16="http://schemas.microsoft.com/office/drawing/2014/main" id="{DA17EEBC-1D48-E262-33E2-818CD40392AD}"/>
              </a:ext>
            </a:extLst>
          </p:cNvPr>
          <p:cNvSpPr/>
          <p:nvPr/>
        </p:nvSpPr>
        <p:spPr>
          <a:xfrm>
            <a:off x="4727848" y="1700812"/>
            <a:ext cx="4201824" cy="9525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BA49BC-914C-EA58-9946-68AEF1551D9F}"/>
              </a:ext>
            </a:extLst>
          </p:cNvPr>
          <p:cNvSpPr txBox="1"/>
          <p:nvPr/>
        </p:nvSpPr>
        <p:spPr>
          <a:xfrm>
            <a:off x="4944212" y="1784225"/>
            <a:ext cx="398546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6687" lvl="1" indent="-208344">
              <a:lnSpc>
                <a:spcPct val="140072"/>
              </a:lnSpc>
              <a:buClr>
                <a:srgbClr val="000000"/>
              </a:buClr>
              <a:buSzPts val="192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Interfaces should be User-friendly</a:t>
            </a:r>
          </a:p>
          <a:p>
            <a:pPr marL="416687" lvl="1" indent="-208344">
              <a:lnSpc>
                <a:spcPct val="140072"/>
              </a:lnSpc>
              <a:buClr>
                <a:srgbClr val="000000"/>
              </a:buClr>
              <a:buSzPts val="192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The application should be reliable</a:t>
            </a:r>
          </a:p>
          <a:p>
            <a:pPr marL="416687" lvl="1" indent="-208344">
              <a:lnSpc>
                <a:spcPct val="140072"/>
              </a:lnSpc>
              <a:buClr>
                <a:srgbClr val="000000"/>
              </a:buClr>
              <a:buSzPts val="192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Higher accuracy of results</a:t>
            </a:r>
          </a:p>
          <a:p>
            <a:pPr marL="416687" lvl="1" indent="-208344">
              <a:lnSpc>
                <a:spcPct val="140072"/>
              </a:lnSpc>
              <a:buClr>
                <a:srgbClr val="000000"/>
              </a:buClr>
              <a:buSzPts val="1929"/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Open Sans"/>
                <a:cs typeface="Open Sans"/>
                <a:sym typeface="Open Sans"/>
              </a:rPr>
              <a:t>Results should be more  efficient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32" name="Google Shape;833;p28">
            <a:extLst>
              <a:ext uri="{FF2B5EF4-FFF2-40B4-BE49-F238E27FC236}">
                <a16:creationId xmlns:a16="http://schemas.microsoft.com/office/drawing/2014/main" id="{E8E2C162-13EA-63A1-2B3F-5ED657AC67C0}"/>
              </a:ext>
            </a:extLst>
          </p:cNvPr>
          <p:cNvSpPr/>
          <p:nvPr/>
        </p:nvSpPr>
        <p:spPr>
          <a:xfrm>
            <a:off x="4687896" y="3741135"/>
            <a:ext cx="4380632" cy="2304256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pPr algn="ctr"/>
            <a:r>
              <a:rPr lang="en-LK"/>
              <a:t>Personnel Requirements </a:t>
            </a:r>
          </a:p>
        </p:txBody>
      </p:sp>
      <p:sp>
        <p:nvSpPr>
          <p:cNvPr id="33" name="Google Shape;836;p28">
            <a:extLst>
              <a:ext uri="{FF2B5EF4-FFF2-40B4-BE49-F238E27FC236}">
                <a16:creationId xmlns:a16="http://schemas.microsoft.com/office/drawing/2014/main" id="{736B51DF-4E27-8CCB-05F6-0E5FFA8A2652}"/>
              </a:ext>
            </a:extLst>
          </p:cNvPr>
          <p:cNvSpPr/>
          <p:nvPr/>
        </p:nvSpPr>
        <p:spPr>
          <a:xfrm>
            <a:off x="4774496" y="4139559"/>
            <a:ext cx="4201824" cy="9525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AB34E5-FA36-835A-C8B6-E4A90E743830}"/>
              </a:ext>
            </a:extLst>
          </p:cNvPr>
          <p:cNvSpPr txBox="1"/>
          <p:nvPr/>
        </p:nvSpPr>
        <p:spPr>
          <a:xfrm>
            <a:off x="5206884" y="4149084"/>
            <a:ext cx="3985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Mr.Darshana Senevirathne (A Project Manger at MAGA Engineering)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MAGA Engineering PVT Ltd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35" name="Google Shape;833;p28">
            <a:extLst>
              <a:ext uri="{FF2B5EF4-FFF2-40B4-BE49-F238E27FC236}">
                <a16:creationId xmlns:a16="http://schemas.microsoft.com/office/drawing/2014/main" id="{4C9C0EA3-36B8-7765-78AE-1496547FA9ED}"/>
              </a:ext>
            </a:extLst>
          </p:cNvPr>
          <p:cNvSpPr/>
          <p:nvPr/>
        </p:nvSpPr>
        <p:spPr>
          <a:xfrm>
            <a:off x="9165812" y="2564908"/>
            <a:ext cx="2964184" cy="27515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LK"/>
              <a:t>Software Requirements </a:t>
            </a:r>
          </a:p>
        </p:txBody>
      </p:sp>
      <p:sp>
        <p:nvSpPr>
          <p:cNvPr id="38" name="Google Shape;836;p28">
            <a:extLst>
              <a:ext uri="{FF2B5EF4-FFF2-40B4-BE49-F238E27FC236}">
                <a16:creationId xmlns:a16="http://schemas.microsoft.com/office/drawing/2014/main" id="{8C69C034-D77D-8FFF-DC5B-623043456CEE}"/>
              </a:ext>
            </a:extLst>
          </p:cNvPr>
          <p:cNvSpPr/>
          <p:nvPr/>
        </p:nvSpPr>
        <p:spPr>
          <a:xfrm>
            <a:off x="9336656" y="2924949"/>
            <a:ext cx="2664000" cy="9525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BCC79E-6C2D-6769-2227-2AA7DA5E70A8}"/>
              </a:ext>
            </a:extLst>
          </p:cNvPr>
          <p:cNvSpPr txBox="1"/>
          <p:nvPr/>
        </p:nvSpPr>
        <p:spPr>
          <a:xfrm>
            <a:off x="9428908" y="2891958"/>
            <a:ext cx="39854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Visual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PowerBi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pic>
        <p:nvPicPr>
          <p:cNvPr id="40" name="object 17">
            <a:extLst>
              <a:ext uri="{FF2B5EF4-FFF2-40B4-BE49-F238E27FC236}">
                <a16:creationId xmlns:a16="http://schemas.microsoft.com/office/drawing/2014/main" id="{D84176E8-15DD-6890-619F-2FBBBA0E0F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0357" y="370398"/>
            <a:ext cx="1323974" cy="1476374"/>
          </a:xfrm>
          <a:prstGeom prst="rect">
            <a:avLst/>
          </a:prstGeom>
        </p:spPr>
      </p:pic>
      <p:pic>
        <p:nvPicPr>
          <p:cNvPr id="41" name="object 13">
            <a:extLst>
              <a:ext uri="{FF2B5EF4-FFF2-40B4-BE49-F238E27FC236}">
                <a16:creationId xmlns:a16="http://schemas.microsoft.com/office/drawing/2014/main" id="{4E664A86-D52A-B914-FAAA-D77671EBA9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9397" y="4073762"/>
            <a:ext cx="929479" cy="948790"/>
          </a:xfrm>
          <a:prstGeom prst="rect">
            <a:avLst/>
          </a:prstGeom>
        </p:spPr>
      </p:pic>
      <p:pic>
        <p:nvPicPr>
          <p:cNvPr id="43" name="Google Shape;843;p28">
            <a:extLst>
              <a:ext uri="{FF2B5EF4-FFF2-40B4-BE49-F238E27FC236}">
                <a16:creationId xmlns:a16="http://schemas.microsoft.com/office/drawing/2014/main" id="{2C3A9891-F28A-C899-1AE5-5C4CCACF363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8434557" y="5376595"/>
            <a:ext cx="990237" cy="89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95749E-5C7E-19AC-6867-208D73A25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2736" y="2576086"/>
            <a:ext cx="1135759" cy="952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1BA9BC-29A3-C3E8-6572-74B5C647936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47021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4CFB-D218-7EAA-DF96-16C2262C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32" y="1591715"/>
            <a:ext cx="6727304" cy="518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"How does improper manpower allocation based on project managers' experience affect efficiency and project outcomes in the construction projects?”</a:t>
            </a:r>
          </a:p>
          <a:p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7A70D8-AC50-A1EA-27D3-5AD0E5F2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2" y="312048"/>
            <a:ext cx="11684000" cy="792162"/>
          </a:xfrm>
        </p:spPr>
        <p:txBody>
          <a:bodyPr/>
          <a:lstStyle/>
          <a:p>
            <a:r>
              <a:rPr lang="en-LK" b="1"/>
              <a:t>Research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60B9-281D-C09E-4FEF-C5D2E126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2" y="1143004"/>
            <a:ext cx="3241207" cy="4523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158BAB9-65F2-95CE-AC7F-DFCEA3060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329" y="92693"/>
            <a:ext cx="11684000" cy="792162"/>
          </a:xfrm>
        </p:spPr>
        <p:txBody>
          <a:bodyPr/>
          <a:lstStyle/>
          <a:p>
            <a:r>
              <a:rPr lang="en-LK" b="1"/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" y="118928"/>
            <a:ext cx="4320480" cy="4648046"/>
          </a:xfr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HTML</a:t>
            </a:r>
          </a:p>
          <a:p>
            <a:r>
              <a:rPr lang="en-LK" dirty="0"/>
              <a:t>CSS</a:t>
            </a:r>
          </a:p>
          <a:p>
            <a:r>
              <a:rPr lang="en-LK" dirty="0"/>
              <a:t>Python</a:t>
            </a:r>
          </a:p>
          <a:p>
            <a:r>
              <a:rPr lang="en-LK" dirty="0"/>
              <a:t>Tensor Flow</a:t>
            </a:r>
          </a:p>
          <a:p>
            <a:r>
              <a:rPr lang="en-LK" dirty="0"/>
              <a:t>MYSQL</a:t>
            </a:r>
          </a:p>
          <a:p>
            <a:r>
              <a:rPr lang="en-LK" dirty="0"/>
              <a:t>PowerBi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D0A6BF-1EEB-5E37-B6A9-64D8257CBE6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pic>
        <p:nvPicPr>
          <p:cNvPr id="4" name="object 13">
            <a:extLst>
              <a:ext uri="{FF2B5EF4-FFF2-40B4-BE49-F238E27FC236}">
                <a16:creationId xmlns:a16="http://schemas.microsoft.com/office/drawing/2014/main" id="{A8EE76E2-0AFD-DEFD-4953-98DBE7C8E1F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4081" y="699335"/>
            <a:ext cx="1008112" cy="1051569"/>
          </a:xfrm>
          <a:prstGeom prst="rect">
            <a:avLst/>
          </a:prstGeom>
        </p:spPr>
      </p:pic>
      <p:pic>
        <p:nvPicPr>
          <p:cNvPr id="6" name="object 16">
            <a:extLst>
              <a:ext uri="{FF2B5EF4-FFF2-40B4-BE49-F238E27FC236}">
                <a16:creationId xmlns:a16="http://schemas.microsoft.com/office/drawing/2014/main" id="{B0649FB9-9A00-4CEF-64BD-DA8DD913AC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9660" y="3184868"/>
            <a:ext cx="1255673" cy="1231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9C7BE-12A5-7CE2-DEA8-B378C2DC6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61" y="4050913"/>
            <a:ext cx="2021794" cy="20517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744076" y="1173217"/>
            <a:ext cx="5344023" cy="298011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/>
              <a:t>Techniques &amp; Algorithms</a:t>
            </a:r>
          </a:p>
          <a:p>
            <a:r>
              <a:rPr lang="en-LK"/>
              <a:t>Regression Model</a:t>
            </a:r>
          </a:p>
          <a:p>
            <a:r>
              <a:rPr lang="en-LK"/>
              <a:t>Time Series Forecasting</a:t>
            </a:r>
          </a:p>
          <a:p>
            <a:r>
              <a:rPr lang="en-LK"/>
              <a:t>Project Management Techniques</a:t>
            </a:r>
          </a:p>
          <a:p>
            <a:pPr marL="0" indent="0">
              <a:buNone/>
            </a:pPr>
            <a:endParaRPr lang="en-LK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A7ABD-26F1-2BD0-6C58-5B6CFF583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48791">
            <a:off x="10014027" y="3355798"/>
            <a:ext cx="1981076" cy="19238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250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00" y="1676400"/>
            <a:ext cx="11684000" cy="5181600"/>
          </a:xfrm>
        </p:spPr>
        <p:txBody>
          <a:bodyPr/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Budget ,Timeline and Number of labours worked at the past project.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categories required for the projects.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histogram details of each project.</a:t>
            </a:r>
          </a:p>
          <a:p>
            <a:pPr marL="2286000" lvl="5" indent="0">
              <a:lnSpc>
                <a:spcPct val="150000"/>
              </a:lnSpc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966F1-9CFD-FE22-D56B-6492E1F561A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pic>
        <p:nvPicPr>
          <p:cNvPr id="6" name="Picture 5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BA698ED3-8840-4ECA-4BD9-D6D83258C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9476" y="3789040"/>
            <a:ext cx="3552056" cy="241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8669FE4-0955-4D39-5DA9-C430F33DE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9961"/>
            <a:ext cx="11684000" cy="792162"/>
          </a:xfrm>
        </p:spPr>
        <p:txBody>
          <a:bodyPr>
            <a:normAutofit/>
          </a:bodyPr>
          <a:lstStyle/>
          <a:p>
            <a:r>
              <a:rPr lang="en-LK" b="1" dirty="0"/>
              <a:t>Work Breakdown Structure (WBS)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D5814D-7170-20C6-94E9-9E83044E1AB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5AF22-70BA-1077-58B2-57744E0E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8666E-FAFB-2C0B-AAAF-451ECDE2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3" y="934010"/>
            <a:ext cx="11755927" cy="4325494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375D51C-CC73-28C3-CBD0-5ADAD6246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87" y="4572524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5741-8D30-AC01-2D19-2BC3E03E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7128" y="116558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50879-D2F1-997C-7BFF-B60BD40F4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908724"/>
            <a:ext cx="11684000" cy="650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LK" sz="1800" dirty="0"/>
              <a:t>[1] S. Direct, "Science Direct," [Online]. Available: https://wwwsciencedirect..com/science/article/pii/S2589933322001434.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[2] Y. H. Yang, "Science Gate," [Online]. Available: https://www.sciencegate.app/app/document/download#10.28991/cej-2019-03091362.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[3] A. Z. Zara Kahavandi, "Science Gate," [Online]. Available: https://www.sciencegate.app/app/document/download#10.28991/cej-2019-03091362. [Accessed 25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[4] S.-W. Whang, "Science Gate," [Online]. Available: https://www.sciencegate.app/app/document/download#10.28991/cej-2019-03091362. [Accessed 26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[5] Z. Smith, "Research Gate," [Online]. Available: https://www.researchgate.net/publication/382596196_COMPARATIVE_ANALYSIS_OF_BIG_DATA-DRIVEN_DECISION_MAKING_IN_PROJECT_MANAGEMENT. [Accessed 27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[6] M. Engineering, "MAGA," [Online]. Available: https://www.maga.lk/. [Accessed 24 07 2024].</a:t>
            </a:r>
          </a:p>
          <a:p>
            <a:pPr marL="0" indent="0">
              <a:buNone/>
            </a:pPr>
            <a:endParaRPr lang="en-LK" sz="2400" dirty="0"/>
          </a:p>
          <a:p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6473C-42E9-E093-6A51-54973077ACA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1847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8438-9657-0D54-391F-FC24710D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4158"/>
            <a:ext cx="11684000" cy="792162"/>
          </a:xfrm>
        </p:spPr>
        <p:txBody>
          <a:bodyPr/>
          <a:lstStyle/>
          <a:p>
            <a:r>
              <a:rPr lang="en-LK" b="1" dirty="0"/>
              <a:t>Commercialization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1B5A-8157-7750-E12B-53201BC4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44" y="1196752"/>
            <a:ext cx="11684000" cy="5181600"/>
          </a:xfrm>
        </p:spPr>
        <p:txBody>
          <a:bodyPr/>
          <a:lstStyle/>
          <a:p>
            <a:endParaRPr lang="en-LK" dirty="0"/>
          </a:p>
        </p:txBody>
      </p:sp>
      <p:sp>
        <p:nvSpPr>
          <p:cNvPr id="5" name="Google Shape;833;p28">
            <a:extLst>
              <a:ext uri="{FF2B5EF4-FFF2-40B4-BE49-F238E27FC236}">
                <a16:creationId xmlns:a16="http://schemas.microsoft.com/office/drawing/2014/main" id="{C460C5A9-893D-173A-88FB-CBAFE67E7F31}"/>
              </a:ext>
            </a:extLst>
          </p:cNvPr>
          <p:cNvSpPr/>
          <p:nvPr/>
        </p:nvSpPr>
        <p:spPr>
          <a:xfrm>
            <a:off x="206421" y="1220859"/>
            <a:ext cx="4380632" cy="2856217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Common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7D99D-4371-03B5-A3FC-E58FFEBDDE06}"/>
              </a:ext>
            </a:extLst>
          </p:cNvPr>
          <p:cNvSpPr txBox="1"/>
          <p:nvPr/>
        </p:nvSpPr>
        <p:spPr>
          <a:xfrm>
            <a:off x="237482" y="1534930"/>
            <a:ext cx="398546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Initial KPI generation by CV Upload.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Updating the performance of employees.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categorization on Time Frame and Geographical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7" name="Google Shape;833;p28">
            <a:extLst>
              <a:ext uri="{FF2B5EF4-FFF2-40B4-BE49-F238E27FC236}">
                <a16:creationId xmlns:a16="http://schemas.microsoft.com/office/drawing/2014/main" id="{A8BF565F-45DA-44AC-3041-8072A078B0BA}"/>
              </a:ext>
            </a:extLst>
          </p:cNvPr>
          <p:cNvSpPr/>
          <p:nvPr/>
        </p:nvSpPr>
        <p:spPr>
          <a:xfrm>
            <a:off x="4684492" y="1220859"/>
            <a:ext cx="4380632" cy="30008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A983C9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Premium 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7549-69BB-0164-CD30-4533E06FEEC7}"/>
              </a:ext>
            </a:extLst>
          </p:cNvPr>
          <p:cNvSpPr txBox="1"/>
          <p:nvPr/>
        </p:nvSpPr>
        <p:spPr>
          <a:xfrm>
            <a:off x="4853349" y="1542135"/>
            <a:ext cx="43806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Updated KPI Values.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Categorization on risk and complexity.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Most appropriate employee suggestions.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Labour,Cost and timeline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" name="Google Shape;833;p28">
            <a:extLst>
              <a:ext uri="{FF2B5EF4-FFF2-40B4-BE49-F238E27FC236}">
                <a16:creationId xmlns:a16="http://schemas.microsoft.com/office/drawing/2014/main" id="{460AF261-FBD0-B411-4FA8-B851CDAC4C9F}"/>
              </a:ext>
            </a:extLst>
          </p:cNvPr>
          <p:cNvSpPr/>
          <p:nvPr/>
        </p:nvSpPr>
        <p:spPr>
          <a:xfrm>
            <a:off x="9176513" y="1220859"/>
            <a:ext cx="2956155" cy="30008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Market 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CA709-DE06-A441-4C30-260348E599EA}"/>
              </a:ext>
            </a:extLst>
          </p:cNvPr>
          <p:cNvSpPr txBox="1"/>
          <p:nvPr/>
        </p:nvSpPr>
        <p:spPr>
          <a:xfrm>
            <a:off x="9265470" y="1762736"/>
            <a:ext cx="284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No need of advanced knowledge in technology.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No age limit for users.</a:t>
            </a:r>
          </a:p>
          <a:p>
            <a:endParaRPr lang="en-LK" dirty="0"/>
          </a:p>
          <a:p>
            <a:endParaRPr lang="en-LK" dirty="0"/>
          </a:p>
        </p:txBody>
      </p:sp>
      <p:sp>
        <p:nvSpPr>
          <p:cNvPr id="11" name="Google Shape;833;p28">
            <a:extLst>
              <a:ext uri="{FF2B5EF4-FFF2-40B4-BE49-F238E27FC236}">
                <a16:creationId xmlns:a16="http://schemas.microsoft.com/office/drawing/2014/main" id="{53FAE5AA-7BD4-DDFE-3085-AEB6448E4ADD}"/>
              </a:ext>
            </a:extLst>
          </p:cNvPr>
          <p:cNvSpPr/>
          <p:nvPr/>
        </p:nvSpPr>
        <p:spPr>
          <a:xfrm>
            <a:off x="193537" y="4391147"/>
            <a:ext cx="4029409" cy="1815249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FFF66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Target Audience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5C078-AE6F-E22B-854B-CD763B1924B1}"/>
              </a:ext>
            </a:extLst>
          </p:cNvPr>
          <p:cNvSpPr txBox="1"/>
          <p:nvPr/>
        </p:nvSpPr>
        <p:spPr>
          <a:xfrm>
            <a:off x="193358" y="4715325"/>
            <a:ext cx="3985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Construction companies and contractors.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Managers.</a:t>
            </a:r>
          </a:p>
          <a:p>
            <a:pPr>
              <a:lnSpc>
                <a:spcPct val="150000"/>
              </a:lnSpc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AC7FB80-6325-E708-07E5-645007479D9A}"/>
              </a:ext>
            </a:extLst>
          </p:cNvPr>
          <p:cNvSpPr/>
          <p:nvPr/>
        </p:nvSpPr>
        <p:spPr>
          <a:xfrm>
            <a:off x="6870897" y="4306567"/>
            <a:ext cx="250110" cy="112608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4" name="Snip and Round Single Corner of Rectangle 13">
            <a:extLst>
              <a:ext uri="{FF2B5EF4-FFF2-40B4-BE49-F238E27FC236}">
                <a16:creationId xmlns:a16="http://schemas.microsoft.com/office/drawing/2014/main" id="{0B8B2790-4F7F-1F20-BAA5-1F3960237890}"/>
              </a:ext>
            </a:extLst>
          </p:cNvPr>
          <p:cNvSpPr/>
          <p:nvPr/>
        </p:nvSpPr>
        <p:spPr>
          <a:xfrm>
            <a:off x="5171452" y="5473821"/>
            <a:ext cx="3744416" cy="691487"/>
          </a:xfrm>
          <a:prstGeom prst="snip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b="1" dirty="0"/>
              <a:t>Subscription Fee (Monthly/Anually)</a:t>
            </a:r>
          </a:p>
        </p:txBody>
      </p:sp>
      <p:pic>
        <p:nvPicPr>
          <p:cNvPr id="15" name="Picture 1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19EEC41-0FD8-7C05-C5F9-75AC68B2B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04" y="508944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1" grpId="1" animBg="1"/>
      <p:bldP spid="12" grpId="0"/>
      <p:bldP spid="13" grpId="0" animBg="1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8438-9657-0D54-391F-FC24710D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315507"/>
            <a:ext cx="9433048" cy="792162"/>
          </a:xfrm>
        </p:spPr>
        <p:txBody>
          <a:bodyPr/>
          <a:lstStyle/>
          <a:p>
            <a:r>
              <a:rPr lang="en-LK" b="1" dirty="0"/>
              <a:t>Commercialization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1B5A-8157-7750-E12B-53201BC4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44" y="1196752"/>
            <a:ext cx="11684000" cy="5181600"/>
          </a:xfrm>
        </p:spPr>
        <p:txBody>
          <a:bodyPr/>
          <a:lstStyle/>
          <a:p>
            <a:endParaRPr lang="en-L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E1218-A6CD-CB89-7CE4-A67F142CE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1" r="14951"/>
          <a:stretch/>
        </p:blipFill>
        <p:spPr>
          <a:xfrm>
            <a:off x="1803643" y="4"/>
            <a:ext cx="8584714" cy="64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0C3E-D32B-EF1B-5B89-D3F89F4B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A135AA-8593-3E3F-D0B5-86B5B3F37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28345"/>
              </p:ext>
            </p:extLst>
          </p:nvPr>
        </p:nvGraphicFramePr>
        <p:xfrm>
          <a:off x="983432" y="1340768"/>
          <a:ext cx="10729192" cy="4956490"/>
        </p:xfrm>
        <a:graphic>
          <a:graphicData uri="http://schemas.openxmlformats.org/drawingml/2006/table">
            <a:tbl>
              <a:tblPr firstRow="1">
                <a:tableStyleId>{D113A9D2-9D6B-4929-AA2D-F23B5EE8CBE7}</a:tableStyleId>
              </a:tblPr>
              <a:tblGrid>
                <a:gridCol w="6984776">
                  <a:extLst>
                    <a:ext uri="{9D8B030D-6E8A-4147-A177-3AD203B41FA5}">
                      <a16:colId xmlns:a16="http://schemas.microsoft.com/office/drawing/2014/main" val="191496185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1726969584"/>
                    </a:ext>
                  </a:extLst>
                </a:gridCol>
              </a:tblGrid>
              <a:tr h="63601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200" b="1" u="none" strike="noStrike">
                          <a:solidFill>
                            <a:schemeClr val="bg1"/>
                          </a:solidFill>
                          <a:effectLst/>
                        </a:rPr>
                        <a:t>Budget Item</a:t>
                      </a:r>
                      <a:endParaRPr lang="en-GB" sz="2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200" b="1" u="none" strike="noStrike">
                          <a:solidFill>
                            <a:schemeClr val="bg1"/>
                          </a:solidFill>
                          <a:effectLst/>
                        </a:rPr>
                        <a:t>Cost</a:t>
                      </a:r>
                      <a:endParaRPr lang="en-GB" sz="2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290377"/>
                  </a:ext>
                </a:extLst>
              </a:tr>
              <a:tr h="636010">
                <a:tc>
                  <a:txBody>
                    <a:bodyPr/>
                    <a:lstStyle/>
                    <a:p>
                      <a:pPr algn="l" fontAlgn="b"/>
                      <a:r>
                        <a:rPr lang="en-GB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 Transportation Cost</a:t>
                      </a:r>
                      <a:endParaRPr lang="en-GB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15,000.00</a:t>
                      </a:r>
                      <a:endParaRPr lang="en-LK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767105"/>
                  </a:ext>
                </a:extLst>
              </a:tr>
              <a:tr h="636010">
                <a:tc>
                  <a:txBody>
                    <a:bodyPr/>
                    <a:lstStyle/>
                    <a:p>
                      <a:pPr algn="l" fontAlgn="b"/>
                      <a:r>
                        <a:rPr lang="en-GB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 Paper Cost</a:t>
                      </a:r>
                      <a:endParaRPr lang="en-GB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7,000.00</a:t>
                      </a:r>
                      <a:endParaRPr lang="en-LK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953190"/>
                  </a:ext>
                </a:extLst>
              </a:tr>
              <a:tr h="636010">
                <a:tc>
                  <a:txBody>
                    <a:bodyPr/>
                    <a:lstStyle/>
                    <a:p>
                      <a:pPr algn="l" fontAlgn="b"/>
                      <a:r>
                        <a:rPr lang="en-GB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 Research paper publish</a:t>
                      </a:r>
                      <a:endParaRPr lang="en-GB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200" b="0" u="none" strike="noStrike">
                          <a:solidFill>
                            <a:schemeClr val="bg1"/>
                          </a:solidFill>
                          <a:effectLst/>
                        </a:rPr>
                        <a:t>60,000.00</a:t>
                      </a:r>
                      <a:endParaRPr lang="en-LK" sz="2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040365"/>
                  </a:ext>
                </a:extLst>
              </a:tr>
              <a:tr h="636010">
                <a:tc>
                  <a:txBody>
                    <a:bodyPr/>
                    <a:lstStyle/>
                    <a:p>
                      <a:pPr algn="l" fontAlgn="b"/>
                      <a:r>
                        <a:rPr lang="en-GB" sz="2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Internet Services and telecommunication</a:t>
                      </a:r>
                      <a:endParaRPr lang="en-GB" sz="2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10,000.00</a:t>
                      </a:r>
                      <a:endParaRPr lang="en-LK" sz="2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333526"/>
                  </a:ext>
                </a:extLst>
              </a:tr>
              <a:tr h="636010">
                <a:tc>
                  <a:txBody>
                    <a:bodyPr/>
                    <a:lstStyle/>
                    <a:p>
                      <a:pPr algn="l" fontAlgn="b"/>
                      <a:r>
                        <a:rPr lang="en-GB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Implementation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45,000.00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07363"/>
                  </a:ext>
                </a:extLst>
              </a:tr>
              <a:tr h="570215">
                <a:tc>
                  <a:txBody>
                    <a:bodyPr/>
                    <a:lstStyle/>
                    <a:p>
                      <a:pPr algn="r" fontAlgn="b"/>
                      <a:endParaRPr lang="en-LK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LK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997017"/>
                  </a:ext>
                </a:extLst>
              </a:tr>
              <a:tr h="570215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Cost</a:t>
                      </a:r>
                      <a:endParaRPr lang="en-GB" sz="2000" b="1" i="0" u="none" strike="noStrike" dirty="0">
                        <a:solidFill>
                          <a:schemeClr val="bg1"/>
                        </a:solidFill>
                        <a:effectLst/>
                        <a:latin typeface="Calibri (Bod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LK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137,000.00</a:t>
                      </a:r>
                      <a:endParaRPr lang="en-LK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591360"/>
                  </a:ext>
                </a:extLst>
              </a:tr>
            </a:tbl>
          </a:graphicData>
        </a:graphic>
      </p:graphicFrame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36EF797-A83F-33B3-C203-3F7930986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BE63-8AB2-9D93-B33D-32BB6068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Gantt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7C5624-304A-E293-88EB-D5225FE8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80" y="930677"/>
            <a:ext cx="9342892" cy="5393927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6C05DF3-09D9-FD93-419D-F169CCEF2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dirty="0"/>
              <a:t>Q&amp;A?</a:t>
            </a:r>
          </a:p>
        </p:txBody>
      </p:sp>
      <p:pic>
        <p:nvPicPr>
          <p:cNvPr id="6" name="Picture 5" descr="A cartoon character standing next to a green and white letters&#10;&#10;Description automatically generated">
            <a:extLst>
              <a:ext uri="{FF2B5EF4-FFF2-40B4-BE49-F238E27FC236}">
                <a16:creationId xmlns:a16="http://schemas.microsoft.com/office/drawing/2014/main" id="{4FC59EC2-F94B-B886-E107-132D085C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5600" y="332656"/>
            <a:ext cx="7566756" cy="545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BA7C919-BE7A-BE65-7883-2AC0D6094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297D-CA50-59AD-EB49-9E99D7672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67608" y="3212980"/>
            <a:ext cx="7772400" cy="269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E4BF9DE-2A70-AD20-74E0-31FC4D2FD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29136" y="49920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214299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684631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154835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8599207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21;p10">
            <a:extLst>
              <a:ext uri="{FF2B5EF4-FFF2-40B4-BE49-F238E27FC236}">
                <a16:creationId xmlns:a16="http://schemas.microsoft.com/office/drawing/2014/main" id="{6B0220C8-C470-14A0-D9CB-DBA828A5E56F}"/>
              </a:ext>
            </a:extLst>
          </p:cNvPr>
          <p:cNvSpPr/>
          <p:nvPr/>
        </p:nvSpPr>
        <p:spPr>
          <a:xfrm>
            <a:off x="4214299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322;p10">
            <a:extLst>
              <a:ext uri="{FF2B5EF4-FFF2-40B4-BE49-F238E27FC236}">
                <a16:creationId xmlns:a16="http://schemas.microsoft.com/office/drawing/2014/main" id="{F51EB0BA-5333-CD42-892C-A52113ACE991}"/>
              </a:ext>
            </a:extLst>
          </p:cNvPr>
          <p:cNvSpPr/>
          <p:nvPr/>
        </p:nvSpPr>
        <p:spPr>
          <a:xfrm>
            <a:off x="5684631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323;p10">
            <a:extLst>
              <a:ext uri="{FF2B5EF4-FFF2-40B4-BE49-F238E27FC236}">
                <a16:creationId xmlns:a16="http://schemas.microsoft.com/office/drawing/2014/main" id="{9286F8F0-92F5-785C-2C9C-389625233456}"/>
              </a:ext>
            </a:extLst>
          </p:cNvPr>
          <p:cNvSpPr/>
          <p:nvPr/>
        </p:nvSpPr>
        <p:spPr>
          <a:xfrm>
            <a:off x="7154835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324;p10">
            <a:extLst>
              <a:ext uri="{FF2B5EF4-FFF2-40B4-BE49-F238E27FC236}">
                <a16:creationId xmlns:a16="http://schemas.microsoft.com/office/drawing/2014/main" id="{57EAFA6F-5907-158B-D4DF-45333FAC49A4}"/>
              </a:ext>
            </a:extLst>
          </p:cNvPr>
          <p:cNvSpPr/>
          <p:nvPr/>
        </p:nvSpPr>
        <p:spPr>
          <a:xfrm>
            <a:off x="8599207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325;p10">
            <a:extLst>
              <a:ext uri="{FF2B5EF4-FFF2-40B4-BE49-F238E27FC236}">
                <a16:creationId xmlns:a16="http://schemas.microsoft.com/office/drawing/2014/main" id="{4C5E5EAC-2B91-4F38-FDE6-F39D40EDAB5C}"/>
              </a:ext>
            </a:extLst>
          </p:cNvPr>
          <p:cNvSpPr/>
          <p:nvPr/>
        </p:nvSpPr>
        <p:spPr>
          <a:xfrm>
            <a:off x="4214299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326;p10">
            <a:extLst>
              <a:ext uri="{FF2B5EF4-FFF2-40B4-BE49-F238E27FC236}">
                <a16:creationId xmlns:a16="http://schemas.microsoft.com/office/drawing/2014/main" id="{AF3123A2-4430-18C2-75E8-5664673082AE}"/>
              </a:ext>
            </a:extLst>
          </p:cNvPr>
          <p:cNvSpPr/>
          <p:nvPr/>
        </p:nvSpPr>
        <p:spPr>
          <a:xfrm>
            <a:off x="5684631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7;p10">
            <a:extLst>
              <a:ext uri="{FF2B5EF4-FFF2-40B4-BE49-F238E27FC236}">
                <a16:creationId xmlns:a16="http://schemas.microsoft.com/office/drawing/2014/main" id="{027007DA-A9EA-C763-D43C-DC44A765260B}"/>
              </a:ext>
            </a:extLst>
          </p:cNvPr>
          <p:cNvSpPr/>
          <p:nvPr/>
        </p:nvSpPr>
        <p:spPr>
          <a:xfrm>
            <a:off x="7154835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8;p10">
            <a:extLst>
              <a:ext uri="{FF2B5EF4-FFF2-40B4-BE49-F238E27FC236}">
                <a16:creationId xmlns:a16="http://schemas.microsoft.com/office/drawing/2014/main" id="{1647A2D6-3628-EBDA-6F0E-DF7CF339E880}"/>
              </a:ext>
            </a:extLst>
          </p:cNvPr>
          <p:cNvSpPr/>
          <p:nvPr/>
        </p:nvSpPr>
        <p:spPr>
          <a:xfrm>
            <a:off x="8599207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9;p10">
            <a:extLst>
              <a:ext uri="{FF2B5EF4-FFF2-40B4-BE49-F238E27FC236}">
                <a16:creationId xmlns:a16="http://schemas.microsoft.com/office/drawing/2014/main" id="{38AFA6DA-2108-DE4B-270B-FAC6B7E62868}"/>
              </a:ext>
            </a:extLst>
          </p:cNvPr>
          <p:cNvSpPr/>
          <p:nvPr/>
        </p:nvSpPr>
        <p:spPr>
          <a:xfrm>
            <a:off x="4214299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30;p10">
            <a:extLst>
              <a:ext uri="{FF2B5EF4-FFF2-40B4-BE49-F238E27FC236}">
                <a16:creationId xmlns:a16="http://schemas.microsoft.com/office/drawing/2014/main" id="{1DB40373-9569-B5D0-2639-87C97B9008B7}"/>
              </a:ext>
            </a:extLst>
          </p:cNvPr>
          <p:cNvSpPr/>
          <p:nvPr/>
        </p:nvSpPr>
        <p:spPr>
          <a:xfrm>
            <a:off x="5684631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31;p10">
            <a:extLst>
              <a:ext uri="{FF2B5EF4-FFF2-40B4-BE49-F238E27FC236}">
                <a16:creationId xmlns:a16="http://schemas.microsoft.com/office/drawing/2014/main" id="{F3F8F7E6-3F08-DD2E-FEBD-4B77A7E1E4F8}"/>
              </a:ext>
            </a:extLst>
          </p:cNvPr>
          <p:cNvSpPr/>
          <p:nvPr/>
        </p:nvSpPr>
        <p:spPr>
          <a:xfrm>
            <a:off x="7154835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332;p10">
            <a:extLst>
              <a:ext uri="{FF2B5EF4-FFF2-40B4-BE49-F238E27FC236}">
                <a16:creationId xmlns:a16="http://schemas.microsoft.com/office/drawing/2014/main" id="{E87724E0-6D03-5A5C-BA24-427DEE3F2BFA}"/>
              </a:ext>
            </a:extLst>
          </p:cNvPr>
          <p:cNvSpPr/>
          <p:nvPr/>
        </p:nvSpPr>
        <p:spPr>
          <a:xfrm>
            <a:off x="8599207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70056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Google Shape;335;p10">
            <a:extLst>
              <a:ext uri="{FF2B5EF4-FFF2-40B4-BE49-F238E27FC236}">
                <a16:creationId xmlns:a16="http://schemas.microsoft.com/office/drawing/2014/main" id="{B89879CB-CBD6-9592-4DA1-AC1E86C98F60}"/>
              </a:ext>
            </a:extLst>
          </p:cNvPr>
          <p:cNvSpPr/>
          <p:nvPr/>
        </p:nvSpPr>
        <p:spPr>
          <a:xfrm>
            <a:off x="2770056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336;p10">
            <a:extLst>
              <a:ext uri="{FF2B5EF4-FFF2-40B4-BE49-F238E27FC236}">
                <a16:creationId xmlns:a16="http://schemas.microsoft.com/office/drawing/2014/main" id="{1BA95741-BBC7-8D9C-C842-5AAB0D8C27C5}"/>
              </a:ext>
            </a:extLst>
          </p:cNvPr>
          <p:cNvSpPr/>
          <p:nvPr/>
        </p:nvSpPr>
        <p:spPr>
          <a:xfrm>
            <a:off x="2770056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Google Shape;337;p10">
            <a:extLst>
              <a:ext uri="{FF2B5EF4-FFF2-40B4-BE49-F238E27FC236}">
                <a16:creationId xmlns:a16="http://schemas.microsoft.com/office/drawing/2014/main" id="{7EA38CB5-3997-7D14-385C-88DD30D733FB}"/>
              </a:ext>
            </a:extLst>
          </p:cNvPr>
          <p:cNvSpPr/>
          <p:nvPr/>
        </p:nvSpPr>
        <p:spPr>
          <a:xfrm>
            <a:off x="2770056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3F8BFC3C-36D3-192C-932A-C002C70B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91148" y="2214211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Google Shape;354;p10">
            <a:extLst>
              <a:ext uri="{FF2B5EF4-FFF2-40B4-BE49-F238E27FC236}">
                <a16:creationId xmlns:a16="http://schemas.microsoft.com/office/drawing/2014/main" id="{C3209E7E-FCE0-2970-A09F-FA00D77A66B8}"/>
              </a:ext>
            </a:extLst>
          </p:cNvPr>
          <p:cNvSpPr/>
          <p:nvPr/>
        </p:nvSpPr>
        <p:spPr>
          <a:xfrm>
            <a:off x="191148" y="302124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Google Shape;355;p10">
            <a:extLst>
              <a:ext uri="{FF2B5EF4-FFF2-40B4-BE49-F238E27FC236}">
                <a16:creationId xmlns:a16="http://schemas.microsoft.com/office/drawing/2014/main" id="{5CB12D73-18A1-95A9-9A41-8506FF75608A}"/>
              </a:ext>
            </a:extLst>
          </p:cNvPr>
          <p:cNvSpPr/>
          <p:nvPr/>
        </p:nvSpPr>
        <p:spPr>
          <a:xfrm>
            <a:off x="191148" y="3822007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" name="Google Shape;356;p10">
            <a:extLst>
              <a:ext uri="{FF2B5EF4-FFF2-40B4-BE49-F238E27FC236}">
                <a16:creationId xmlns:a16="http://schemas.microsoft.com/office/drawing/2014/main" id="{8C69428A-81B6-2D41-6FEC-D6727C468EFE}"/>
              </a:ext>
            </a:extLst>
          </p:cNvPr>
          <p:cNvSpPr/>
          <p:nvPr/>
        </p:nvSpPr>
        <p:spPr>
          <a:xfrm>
            <a:off x="191148" y="4626230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4" name="Google Shape;359;p10">
            <a:extLst>
              <a:ext uri="{FF2B5EF4-FFF2-40B4-BE49-F238E27FC236}">
                <a16:creationId xmlns:a16="http://schemas.microsoft.com/office/drawing/2014/main" id="{234FB384-CD52-0E3E-147C-FFDFDD122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083" y="3254125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231808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Application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64933" y="1202488"/>
            <a:ext cx="1322892" cy="95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Applicable for construction Projects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8726041" y="765500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Real time predictive analysis of project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812999" y="239579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55" name="Google Shape;378;p10">
            <a:extLst>
              <a:ext uri="{FF2B5EF4-FFF2-40B4-BE49-F238E27FC236}">
                <a16:creationId xmlns:a16="http://schemas.microsoft.com/office/drawing/2014/main" id="{0CE0D790-2186-910D-8113-AF92C311F924}"/>
              </a:ext>
            </a:extLst>
          </p:cNvPr>
          <p:cNvSpPr txBox="1"/>
          <p:nvPr/>
        </p:nvSpPr>
        <p:spPr>
          <a:xfrm>
            <a:off x="892888" y="32462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dirty="0"/>
          </a:p>
        </p:txBody>
      </p:sp>
      <p:sp>
        <p:nvSpPr>
          <p:cNvPr id="56" name="Google Shape;379;p10">
            <a:extLst>
              <a:ext uri="{FF2B5EF4-FFF2-40B4-BE49-F238E27FC236}">
                <a16:creationId xmlns:a16="http://schemas.microsoft.com/office/drawing/2014/main" id="{52A6C4B7-0BDB-FC26-0007-7D6EE9E6D732}"/>
              </a:ext>
            </a:extLst>
          </p:cNvPr>
          <p:cNvSpPr txBox="1"/>
          <p:nvPr/>
        </p:nvSpPr>
        <p:spPr>
          <a:xfrm>
            <a:off x="339830" y="4028310"/>
            <a:ext cx="224589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57" name="Google Shape;380;p10">
            <a:extLst>
              <a:ext uri="{FF2B5EF4-FFF2-40B4-BE49-F238E27FC236}">
                <a16:creationId xmlns:a16="http://schemas.microsoft.com/office/drawing/2014/main" id="{B856EB01-3945-8897-9CBB-D9581D1FC71C}"/>
              </a:ext>
            </a:extLst>
          </p:cNvPr>
          <p:cNvSpPr txBox="1"/>
          <p:nvPr/>
        </p:nvSpPr>
        <p:spPr>
          <a:xfrm>
            <a:off x="492646" y="4844525"/>
            <a:ext cx="1963605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BuildTrend</a:t>
            </a:r>
            <a:endParaRPr sz="148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356;p10">
            <a:extLst>
              <a:ext uri="{FF2B5EF4-FFF2-40B4-BE49-F238E27FC236}">
                <a16:creationId xmlns:a16="http://schemas.microsoft.com/office/drawing/2014/main" id="{03A003AF-D050-E318-327C-B8FBCA73755C}"/>
              </a:ext>
            </a:extLst>
          </p:cNvPr>
          <p:cNvSpPr/>
          <p:nvPr/>
        </p:nvSpPr>
        <p:spPr>
          <a:xfrm>
            <a:off x="168367" y="544522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LK" dirty="0"/>
          </a:p>
        </p:txBody>
      </p:sp>
      <p:sp>
        <p:nvSpPr>
          <p:cNvPr id="60" name="Google Shape;380;p10">
            <a:extLst>
              <a:ext uri="{FF2B5EF4-FFF2-40B4-BE49-F238E27FC236}">
                <a16:creationId xmlns:a16="http://schemas.microsoft.com/office/drawing/2014/main" id="{E16EE6EB-673E-C9EE-0E3D-B89D96696C96}"/>
              </a:ext>
            </a:extLst>
          </p:cNvPr>
          <p:cNvSpPr txBox="1"/>
          <p:nvPr/>
        </p:nvSpPr>
        <p:spPr>
          <a:xfrm>
            <a:off x="892888" y="5636756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648471" y="112870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 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118803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Categorization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10041854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324;p10">
            <a:extLst>
              <a:ext uri="{FF2B5EF4-FFF2-40B4-BE49-F238E27FC236}">
                <a16:creationId xmlns:a16="http://schemas.microsoft.com/office/drawing/2014/main" id="{B887943F-63EB-F1EA-F2D3-5C3C19F8E9D5}"/>
              </a:ext>
            </a:extLst>
          </p:cNvPr>
          <p:cNvSpPr/>
          <p:nvPr/>
        </p:nvSpPr>
        <p:spPr>
          <a:xfrm>
            <a:off x="10041854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Google Shape;328;p10">
            <a:extLst>
              <a:ext uri="{FF2B5EF4-FFF2-40B4-BE49-F238E27FC236}">
                <a16:creationId xmlns:a16="http://schemas.microsoft.com/office/drawing/2014/main" id="{9821AA18-CD86-9143-74D4-D6F773A2C3FD}"/>
              </a:ext>
            </a:extLst>
          </p:cNvPr>
          <p:cNvSpPr/>
          <p:nvPr/>
        </p:nvSpPr>
        <p:spPr>
          <a:xfrm>
            <a:off x="10041854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332;p10">
            <a:extLst>
              <a:ext uri="{FF2B5EF4-FFF2-40B4-BE49-F238E27FC236}">
                <a16:creationId xmlns:a16="http://schemas.microsoft.com/office/drawing/2014/main" id="{A1821413-F2C0-B4D6-4602-231559D07EC8}"/>
              </a:ext>
            </a:extLst>
          </p:cNvPr>
          <p:cNvSpPr/>
          <p:nvPr/>
        </p:nvSpPr>
        <p:spPr>
          <a:xfrm>
            <a:off x="10041854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10041854" y="1123499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Labor requirement Prediction</a:t>
            </a:r>
            <a:endParaRPr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236978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1858" y="239864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59;p10">
            <a:extLst>
              <a:ext uri="{FF2B5EF4-FFF2-40B4-BE49-F238E27FC236}">
                <a16:creationId xmlns:a16="http://schemas.microsoft.com/office/drawing/2014/main" id="{19F40733-622C-8099-59DD-60EAB0CF1E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8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59;p10">
            <a:extLst>
              <a:ext uri="{FF2B5EF4-FFF2-40B4-BE49-F238E27FC236}">
                <a16:creationId xmlns:a16="http://schemas.microsoft.com/office/drawing/2014/main" id="{19ABC0DA-2436-8139-7EDD-317F099E76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1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59;p10">
            <a:extLst>
              <a:ext uri="{FF2B5EF4-FFF2-40B4-BE49-F238E27FC236}">
                <a16:creationId xmlns:a16="http://schemas.microsoft.com/office/drawing/2014/main" id="{13150BDE-4204-42D1-C110-8F3EC9C237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5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59;p10">
            <a:extLst>
              <a:ext uri="{FF2B5EF4-FFF2-40B4-BE49-F238E27FC236}">
                <a16:creationId xmlns:a16="http://schemas.microsoft.com/office/drawing/2014/main" id="{06DA36C2-58AC-57A1-FF1E-9ED2813D84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322245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59;p10">
            <a:extLst>
              <a:ext uri="{FF2B5EF4-FFF2-40B4-BE49-F238E27FC236}">
                <a16:creationId xmlns:a16="http://schemas.microsoft.com/office/drawing/2014/main" id="{0CD0FA28-F066-5653-6CBE-F09DF12219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319862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359;p10">
            <a:extLst>
              <a:ext uri="{FF2B5EF4-FFF2-40B4-BE49-F238E27FC236}">
                <a16:creationId xmlns:a16="http://schemas.microsoft.com/office/drawing/2014/main" id="{091B6CFE-6500-95D1-1675-BA8D63304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8906" y="319200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59;p10">
            <a:extLst>
              <a:ext uri="{FF2B5EF4-FFF2-40B4-BE49-F238E27FC236}">
                <a16:creationId xmlns:a16="http://schemas.microsoft.com/office/drawing/2014/main" id="{732034EC-7503-72C0-C13B-07511762C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0615" y="32111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1D4086D9-DA7D-50E4-2CAA-F12BB12D6F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320464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59;p10">
            <a:extLst>
              <a:ext uri="{FF2B5EF4-FFF2-40B4-BE49-F238E27FC236}">
                <a16:creationId xmlns:a16="http://schemas.microsoft.com/office/drawing/2014/main" id="{2C45A7DE-0809-331E-2D16-73A92D7B03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8;p10">
            <a:extLst>
              <a:ext uri="{FF2B5EF4-FFF2-40B4-BE49-F238E27FC236}">
                <a16:creationId xmlns:a16="http://schemas.microsoft.com/office/drawing/2014/main" id="{B6AA1C1B-4DB5-8A0C-B842-46BE06AF54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8902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59;p10">
            <a:extLst>
              <a:ext uri="{FF2B5EF4-FFF2-40B4-BE49-F238E27FC236}">
                <a16:creationId xmlns:a16="http://schemas.microsoft.com/office/drawing/2014/main" id="{6D3C8EE9-6904-EA08-A751-4CDBC0E40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920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8;p10">
            <a:extLst>
              <a:ext uri="{FF2B5EF4-FFF2-40B4-BE49-F238E27FC236}">
                <a16:creationId xmlns:a16="http://schemas.microsoft.com/office/drawing/2014/main" id="{83BBF8A1-D27B-3D6C-3285-720ED96C4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47833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359;p10">
            <a:extLst>
              <a:ext uri="{FF2B5EF4-FFF2-40B4-BE49-F238E27FC236}">
                <a16:creationId xmlns:a16="http://schemas.microsoft.com/office/drawing/2014/main" id="{3EF6362C-5AA4-FD1C-F220-F799D4C959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7" y="480030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59;p10">
            <a:extLst>
              <a:ext uri="{FF2B5EF4-FFF2-40B4-BE49-F238E27FC236}">
                <a16:creationId xmlns:a16="http://schemas.microsoft.com/office/drawing/2014/main" id="{5E540C1E-EC7E-0D78-EC60-4E5BCF731A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359;p10">
            <a:extLst>
              <a:ext uri="{FF2B5EF4-FFF2-40B4-BE49-F238E27FC236}">
                <a16:creationId xmlns:a16="http://schemas.microsoft.com/office/drawing/2014/main" id="{532127C2-CB42-1F1F-77B2-1131E62591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0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359;p10">
            <a:extLst>
              <a:ext uri="{FF2B5EF4-FFF2-40B4-BE49-F238E27FC236}">
                <a16:creationId xmlns:a16="http://schemas.microsoft.com/office/drawing/2014/main" id="{4724C018-551F-C4CC-DE92-AFCD72140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4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338;p10">
            <a:extLst>
              <a:ext uri="{FF2B5EF4-FFF2-40B4-BE49-F238E27FC236}">
                <a16:creationId xmlns:a16="http://schemas.microsoft.com/office/drawing/2014/main" id="{771F69CA-1C71-E771-027A-0120500699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1551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338;p10">
            <a:extLst>
              <a:ext uri="{FF2B5EF4-FFF2-40B4-BE49-F238E27FC236}">
                <a16:creationId xmlns:a16="http://schemas.microsoft.com/office/drawing/2014/main" id="{929FD558-65B4-57F9-37B0-D40F2CACDD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158" y="23530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338;p10">
            <a:extLst>
              <a:ext uri="{FF2B5EF4-FFF2-40B4-BE49-F238E27FC236}">
                <a16:creationId xmlns:a16="http://schemas.microsoft.com/office/drawing/2014/main" id="{15ED39FA-3517-D867-DD0E-DA6EE1322D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3485" y="4813933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325;p10">
            <a:extLst>
              <a:ext uri="{FF2B5EF4-FFF2-40B4-BE49-F238E27FC236}">
                <a16:creationId xmlns:a16="http://schemas.microsoft.com/office/drawing/2014/main" id="{EC1BB0E9-12CE-0191-3AD7-7921E6FBAB00}"/>
              </a:ext>
            </a:extLst>
          </p:cNvPr>
          <p:cNvSpPr/>
          <p:nvPr/>
        </p:nvSpPr>
        <p:spPr>
          <a:xfrm>
            <a:off x="4204231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326;p10">
            <a:extLst>
              <a:ext uri="{FF2B5EF4-FFF2-40B4-BE49-F238E27FC236}">
                <a16:creationId xmlns:a16="http://schemas.microsoft.com/office/drawing/2014/main" id="{C32CB441-3BE9-4ABE-02EA-F1D63A33F754}"/>
              </a:ext>
            </a:extLst>
          </p:cNvPr>
          <p:cNvSpPr/>
          <p:nvPr/>
        </p:nvSpPr>
        <p:spPr>
          <a:xfrm>
            <a:off x="5674563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327;p10">
            <a:extLst>
              <a:ext uri="{FF2B5EF4-FFF2-40B4-BE49-F238E27FC236}">
                <a16:creationId xmlns:a16="http://schemas.microsoft.com/office/drawing/2014/main" id="{E5FA6CBF-4D88-FA9F-4F28-CBB8B100A545}"/>
              </a:ext>
            </a:extLst>
          </p:cNvPr>
          <p:cNvSpPr/>
          <p:nvPr/>
        </p:nvSpPr>
        <p:spPr>
          <a:xfrm>
            <a:off x="7144767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328;p10">
            <a:extLst>
              <a:ext uri="{FF2B5EF4-FFF2-40B4-BE49-F238E27FC236}">
                <a16:creationId xmlns:a16="http://schemas.microsoft.com/office/drawing/2014/main" id="{F064A937-5837-5A76-62A0-C697B90069A8}"/>
              </a:ext>
            </a:extLst>
          </p:cNvPr>
          <p:cNvSpPr/>
          <p:nvPr/>
        </p:nvSpPr>
        <p:spPr>
          <a:xfrm>
            <a:off x="858913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336;p10">
            <a:extLst>
              <a:ext uri="{FF2B5EF4-FFF2-40B4-BE49-F238E27FC236}">
                <a16:creationId xmlns:a16="http://schemas.microsoft.com/office/drawing/2014/main" id="{4787DF3D-6D19-E243-CDB4-1602CCABB5DD}"/>
              </a:ext>
            </a:extLst>
          </p:cNvPr>
          <p:cNvSpPr/>
          <p:nvPr/>
        </p:nvSpPr>
        <p:spPr>
          <a:xfrm>
            <a:off x="274516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6" name="Google Shape;338;p10">
            <a:extLst>
              <a:ext uri="{FF2B5EF4-FFF2-40B4-BE49-F238E27FC236}">
                <a16:creationId xmlns:a16="http://schemas.microsoft.com/office/drawing/2014/main" id="{92657E1C-5506-B146-D8FA-670CC69F91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328;p10">
            <a:extLst>
              <a:ext uri="{FF2B5EF4-FFF2-40B4-BE49-F238E27FC236}">
                <a16:creationId xmlns:a16="http://schemas.microsoft.com/office/drawing/2014/main" id="{BDB372CA-BF7C-B2D8-A4F6-44EBEA9F4DDB}"/>
              </a:ext>
            </a:extLst>
          </p:cNvPr>
          <p:cNvSpPr/>
          <p:nvPr/>
        </p:nvSpPr>
        <p:spPr>
          <a:xfrm>
            <a:off x="10031786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0" name="Google Shape;338;p10">
            <a:extLst>
              <a:ext uri="{FF2B5EF4-FFF2-40B4-BE49-F238E27FC236}">
                <a16:creationId xmlns:a16="http://schemas.microsoft.com/office/drawing/2014/main" id="{7B0B4A11-439B-B6EB-A004-4C5BFE2246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3992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338;p10">
            <a:extLst>
              <a:ext uri="{FF2B5EF4-FFF2-40B4-BE49-F238E27FC236}">
                <a16:creationId xmlns:a16="http://schemas.microsoft.com/office/drawing/2014/main" id="{26F46771-EDF5-D3E0-BA6F-E48BC1CB2F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6395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338;p10">
            <a:extLst>
              <a:ext uri="{FF2B5EF4-FFF2-40B4-BE49-F238E27FC236}">
                <a16:creationId xmlns:a16="http://schemas.microsoft.com/office/drawing/2014/main" id="{902AC0F6-E629-79E4-3436-CCB78707FF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4866" y="557455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338;p10">
            <a:extLst>
              <a:ext uri="{FF2B5EF4-FFF2-40B4-BE49-F238E27FC236}">
                <a16:creationId xmlns:a16="http://schemas.microsoft.com/office/drawing/2014/main" id="{C25C38FC-2EEB-1CCE-831C-E912774913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756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338;p10">
            <a:extLst>
              <a:ext uri="{FF2B5EF4-FFF2-40B4-BE49-F238E27FC236}">
                <a16:creationId xmlns:a16="http://schemas.microsoft.com/office/drawing/2014/main" id="{82E96D84-0FD1-5666-D609-90CF4649C5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61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pic>
        <p:nvPicPr>
          <p:cNvPr id="117" name="Google Shape;338;p10">
            <a:extLst>
              <a:ext uri="{FF2B5EF4-FFF2-40B4-BE49-F238E27FC236}">
                <a16:creationId xmlns:a16="http://schemas.microsoft.com/office/drawing/2014/main" id="{5280BE23-388B-BFB0-2D83-C7563F7B9A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2283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3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39D3-D233-88D7-EABD-57723D9E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 Main Objective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4E8A-57A0-396B-79A3-6E3EAD37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864" y="1196752"/>
            <a:ext cx="7116936" cy="51816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"Develop a system to generate employee KPIs based on experience and performance, categorize projects by complexity and risk, optimally allocate suitable employees, and predict the required number of laborers for future projects."</a:t>
            </a:r>
            <a:endParaRPr lang="en-LK" b="1" dirty="0"/>
          </a:p>
          <a:p>
            <a:pPr algn="just"/>
            <a:endParaRPr lang="en-LK" dirty="0"/>
          </a:p>
        </p:txBody>
      </p:sp>
      <p:pic>
        <p:nvPicPr>
          <p:cNvPr id="4" name="Picture 3" descr="A clipboard with a dart and a target&#10;&#10;Description automatically generated">
            <a:extLst>
              <a:ext uri="{FF2B5EF4-FFF2-40B4-BE49-F238E27FC236}">
                <a16:creationId xmlns:a16="http://schemas.microsoft.com/office/drawing/2014/main" id="{F0138A75-C85E-C805-C47B-890A9DE0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0" y="1387989"/>
            <a:ext cx="4082029" cy="4082029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EAD6970-8ED1-878A-9DE8-22F266A31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38760-E863-CBFA-60C0-BCA053C4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LK" b="1"/>
              <a:t> Sub Objectives</a:t>
            </a:r>
            <a:endParaRPr lang="en-L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AD2DD-5CDA-82E4-33A2-D14CCB8D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Project Categorization.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KPI Value generation by performance analysis and CV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Employee allocation and Optimization.</a:t>
            </a:r>
            <a:endParaRPr lang="en-GB" b="1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Prediction of </a:t>
            </a:r>
            <a:r>
              <a:rPr lang="en-GB" b="1" dirty="0" err="1">
                <a:effectLst/>
              </a:rPr>
              <a:t>labor</a:t>
            </a:r>
            <a:r>
              <a:rPr lang="en-GB" b="1" dirty="0"/>
              <a:t>, cost and timeline.</a:t>
            </a:r>
            <a:endParaRPr lang="en-GB" b="1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CBC78-43DD-1A19-A541-158E7980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281812"/>
            <a:ext cx="5384800" cy="429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2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8B36-3E88-4318-8526-6BB1457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pPr marL="0" indent="0">
              <a:buNone/>
            </a:pPr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AAFEF-21F0-1EDD-78D1-BF82C7255329}"/>
              </a:ext>
            </a:extLst>
          </p:cNvPr>
          <p:cNvSpPr txBox="1"/>
          <p:nvPr/>
        </p:nvSpPr>
        <p:spPr>
          <a:xfrm>
            <a:off x="8256680" y="854455"/>
            <a:ext cx="3960000" cy="1692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Categorization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pic>
        <p:nvPicPr>
          <p:cNvPr id="96" name="Picture 9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5D96DE39-74CE-CC74-B1E4-5C8765AB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1305" y="1413999"/>
            <a:ext cx="180000" cy="14174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F685C26-253E-7242-FE3F-BE2032685F18}"/>
              </a:ext>
            </a:extLst>
          </p:cNvPr>
          <p:cNvSpPr txBox="1"/>
          <p:nvPr/>
        </p:nvSpPr>
        <p:spPr>
          <a:xfrm>
            <a:off x="8684889" y="1558498"/>
            <a:ext cx="86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Upcoming  Project Details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174E22-D410-6B02-481B-09EA4954CCEB}"/>
              </a:ext>
            </a:extLst>
          </p:cNvPr>
          <p:cNvSpPr txBox="1"/>
          <p:nvPr/>
        </p:nvSpPr>
        <p:spPr>
          <a:xfrm>
            <a:off x="8154884" y="1165565"/>
            <a:ext cx="3258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58F21E7-CEE9-0429-EAE7-B6ED562FE71D}"/>
              </a:ext>
            </a:extLst>
          </p:cNvPr>
          <p:cNvCxnSpPr>
            <a:cxnSpLocks/>
          </p:cNvCxnSpPr>
          <p:nvPr/>
        </p:nvCxnSpPr>
        <p:spPr>
          <a:xfrm>
            <a:off x="9513814" y="1494993"/>
            <a:ext cx="2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8F1A419-A295-80C0-B49A-46CA082C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14454" y="1397920"/>
            <a:ext cx="180000" cy="18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5540B5F-B373-4FD0-4FE8-D714DAE5B4AC}"/>
              </a:ext>
            </a:extLst>
          </p:cNvPr>
          <p:cNvSpPr txBox="1"/>
          <p:nvPr/>
        </p:nvSpPr>
        <p:spPr>
          <a:xfrm>
            <a:off x="9532974" y="1607084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Projects Classification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FE85CBC-AA87-A72F-BB7F-0CB19AF7CA8A}"/>
              </a:ext>
            </a:extLst>
          </p:cNvPr>
          <p:cNvSpPr/>
          <p:nvPr/>
        </p:nvSpPr>
        <p:spPr>
          <a:xfrm>
            <a:off x="8587182" y="1132666"/>
            <a:ext cx="2319056" cy="10686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06DE3C-012A-FD8F-557A-CD48846AEB72}"/>
              </a:ext>
            </a:extLst>
          </p:cNvPr>
          <p:cNvCxnSpPr>
            <a:cxnSpLocks/>
          </p:cNvCxnSpPr>
          <p:nvPr/>
        </p:nvCxnSpPr>
        <p:spPr>
          <a:xfrm>
            <a:off x="11008679" y="1476199"/>
            <a:ext cx="2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red arrow with white text&#10;&#10;Description automatically generated">
            <a:extLst>
              <a:ext uri="{FF2B5EF4-FFF2-40B4-BE49-F238E27FC236}">
                <a16:creationId xmlns:a16="http://schemas.microsoft.com/office/drawing/2014/main" id="{9372330D-A47F-D728-1BE0-B322CB0AC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56702" y="1381624"/>
            <a:ext cx="244801" cy="180000"/>
          </a:xfrm>
          <a:prstGeom prst="rect">
            <a:avLst/>
          </a:prstGeom>
        </p:spPr>
      </p:pic>
      <p:pic>
        <p:nvPicPr>
          <p:cNvPr id="108" name="Picture 107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F06E29B4-3788-0E65-47C1-D4442328EA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03601" y="608014"/>
            <a:ext cx="491325" cy="48955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707C35-24EC-7ED7-4079-8EF18D09982B}"/>
              </a:ext>
            </a:extLst>
          </p:cNvPr>
          <p:cNvSpPr txBox="1"/>
          <p:nvPr/>
        </p:nvSpPr>
        <p:spPr>
          <a:xfrm>
            <a:off x="8483372" y="663728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5DDE84-BEC0-4558-F0E6-F8C7077FEDBE}"/>
              </a:ext>
            </a:extLst>
          </p:cNvPr>
          <p:cNvSpPr txBox="1"/>
          <p:nvPr/>
        </p:nvSpPr>
        <p:spPr>
          <a:xfrm>
            <a:off x="48818" y="163072"/>
            <a:ext cx="5631294" cy="224676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KPI Generation by CV detail analysis and Performance analysis</a:t>
            </a:r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</p:txBody>
      </p:sp>
      <p:pic>
        <p:nvPicPr>
          <p:cNvPr id="110" name="Picture 109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F461C14C-D72E-9AA9-174D-5B43DA01D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7368" y="1027689"/>
            <a:ext cx="320430" cy="241075"/>
          </a:xfrm>
          <a:prstGeom prst="rect">
            <a:avLst/>
          </a:prstGeom>
        </p:spPr>
      </p:pic>
      <p:pic>
        <p:nvPicPr>
          <p:cNvPr id="112" name="Picture 111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918C7FC0-AD57-9968-D995-11EA9A723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97095" y="1015704"/>
            <a:ext cx="216000" cy="216000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69C539F-0DB8-5E8B-2829-9700C712C8D4}"/>
              </a:ext>
            </a:extLst>
          </p:cNvPr>
          <p:cNvSpPr/>
          <p:nvPr/>
        </p:nvSpPr>
        <p:spPr>
          <a:xfrm>
            <a:off x="111083" y="670121"/>
            <a:ext cx="2009281" cy="93862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9DA967-B321-10BB-0E2D-498694CB4E95}"/>
              </a:ext>
            </a:extLst>
          </p:cNvPr>
          <p:cNvCxnSpPr/>
          <p:nvPr/>
        </p:nvCxnSpPr>
        <p:spPr>
          <a:xfrm>
            <a:off x="893047" y="1152706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E820F0B-3749-7074-3237-848600CA3352}"/>
              </a:ext>
            </a:extLst>
          </p:cNvPr>
          <p:cNvSpPr txBox="1"/>
          <p:nvPr/>
        </p:nvSpPr>
        <p:spPr>
          <a:xfrm>
            <a:off x="42352" y="1247783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Employee CV Upload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96669F-2C5E-FF59-AAC0-02DE86D56034}"/>
              </a:ext>
            </a:extLst>
          </p:cNvPr>
          <p:cNvSpPr txBox="1"/>
          <p:nvPr/>
        </p:nvSpPr>
        <p:spPr>
          <a:xfrm>
            <a:off x="1024414" y="1259166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Initial KPI Generation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DA294E-F6A2-40C2-9C38-F3A7F7B37B6A}"/>
              </a:ext>
            </a:extLst>
          </p:cNvPr>
          <p:cNvSpPr txBox="1"/>
          <p:nvPr/>
        </p:nvSpPr>
        <p:spPr>
          <a:xfrm>
            <a:off x="-233779" y="711097"/>
            <a:ext cx="272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Storing CV details in the Database</a:t>
            </a:r>
          </a:p>
        </p:txBody>
      </p:sp>
      <p:pic>
        <p:nvPicPr>
          <p:cNvPr id="119" name="Picture 118" descr="A red and black sign&#10;&#10;Description automatically generated">
            <a:extLst>
              <a:ext uri="{FF2B5EF4-FFF2-40B4-BE49-F238E27FC236}">
                <a16:creationId xmlns:a16="http://schemas.microsoft.com/office/drawing/2014/main" id="{44CBD88C-2EE4-550B-A35F-744F2B64E8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531554" y="1086829"/>
            <a:ext cx="405000" cy="108000"/>
          </a:xfrm>
          <a:prstGeom prst="rect">
            <a:avLst/>
          </a:prstGeom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7426E05-10F3-EB08-7367-66449B2DEF5C}"/>
              </a:ext>
            </a:extLst>
          </p:cNvPr>
          <p:cNvSpPr/>
          <p:nvPr/>
        </p:nvSpPr>
        <p:spPr>
          <a:xfrm flipH="1">
            <a:off x="3154326" y="4373891"/>
            <a:ext cx="2313381" cy="11665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18CCA4AB-5A8B-C2D7-7D7D-BEC03A65BE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430107" y="1148782"/>
            <a:ext cx="192460" cy="19246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0D8AF4C-67C7-5E94-64B2-176C0E10A7D4}"/>
              </a:ext>
            </a:extLst>
          </p:cNvPr>
          <p:cNvSpPr txBox="1"/>
          <p:nvPr/>
        </p:nvSpPr>
        <p:spPr>
          <a:xfrm>
            <a:off x="4198830" y="1408754"/>
            <a:ext cx="985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Update KPI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10099D-A5BA-88BD-561C-44891F21C123}"/>
              </a:ext>
            </a:extLst>
          </p:cNvPr>
          <p:cNvSpPr txBox="1"/>
          <p:nvPr/>
        </p:nvSpPr>
        <p:spPr>
          <a:xfrm>
            <a:off x="3067816" y="700019"/>
            <a:ext cx="251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>
                <a:solidFill>
                  <a:schemeClr val="accent1">
                    <a:lumMod val="75000"/>
                  </a:schemeClr>
                </a:solidFill>
              </a:rPr>
              <a:t>Updating the KPI of  employees according to the experience</a:t>
            </a:r>
          </a:p>
        </p:txBody>
      </p:sp>
      <p:pic>
        <p:nvPicPr>
          <p:cNvPr id="130" name="Picture 129" descr="A red arrow pointing up&#10;&#10;Description automatically generated">
            <a:extLst>
              <a:ext uri="{FF2B5EF4-FFF2-40B4-BE49-F238E27FC236}">
                <a16:creationId xmlns:a16="http://schemas.microsoft.com/office/drawing/2014/main" id="{0A9629AF-26B8-D6A3-A592-E3E26DDBA3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707450" y="2005661"/>
            <a:ext cx="288000" cy="288000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3B3624E-4D2D-20F3-578D-7E89F118A5EA}"/>
              </a:ext>
            </a:extLst>
          </p:cNvPr>
          <p:cNvCxnSpPr>
            <a:cxnSpLocks/>
          </p:cNvCxnSpPr>
          <p:nvPr/>
        </p:nvCxnSpPr>
        <p:spPr>
          <a:xfrm>
            <a:off x="4284758" y="1800778"/>
            <a:ext cx="0" cy="2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833D3FC-BB6B-EF6D-0C74-C6C8148E1DC6}"/>
              </a:ext>
            </a:extLst>
          </p:cNvPr>
          <p:cNvSpPr txBox="1"/>
          <p:nvPr/>
        </p:nvSpPr>
        <p:spPr>
          <a:xfrm>
            <a:off x="3682347" y="2075278"/>
            <a:ext cx="1898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/>
              <a:t>KPI Value as a Percentage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29A321D-FC5D-2808-3BF2-47E61D61359B}"/>
              </a:ext>
            </a:extLst>
          </p:cNvPr>
          <p:cNvSpPr txBox="1"/>
          <p:nvPr/>
        </p:nvSpPr>
        <p:spPr>
          <a:xfrm>
            <a:off x="95918" y="3967538"/>
            <a:ext cx="5605410" cy="235449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Labor,Cost and Timeline Prediction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04630F-8A50-DB9A-5D33-DFE9A17EB100}"/>
              </a:ext>
            </a:extLst>
          </p:cNvPr>
          <p:cNvSpPr txBox="1"/>
          <p:nvPr/>
        </p:nvSpPr>
        <p:spPr>
          <a:xfrm>
            <a:off x="64484" y="4494955"/>
            <a:ext cx="2726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>
                <a:solidFill>
                  <a:schemeClr val="accent1">
                    <a:lumMod val="75000"/>
                  </a:schemeClr>
                </a:solidFill>
              </a:rPr>
              <a:t>Labor Prediction on Project Complexity</a:t>
            </a:r>
          </a:p>
        </p:txBody>
      </p:sp>
      <p:pic>
        <p:nvPicPr>
          <p:cNvPr id="139" name="Picture 138" descr="A paper with a stamp and a green tick&#10;&#10;Description automatically generated">
            <a:extLst>
              <a:ext uri="{FF2B5EF4-FFF2-40B4-BE49-F238E27FC236}">
                <a16:creationId xmlns:a16="http://schemas.microsoft.com/office/drawing/2014/main" id="{49E95BBB-FBDD-25E8-CB1D-161EE2B303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 rot="10800000" flipV="1">
            <a:off x="1193521" y="4737599"/>
            <a:ext cx="347205" cy="380419"/>
          </a:xfrm>
          <a:prstGeom prst="rect">
            <a:avLst/>
          </a:prstGeom>
        </p:spPr>
      </p:pic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9F8B573-99ED-F1C7-1DF0-FA2AE727234B}"/>
              </a:ext>
            </a:extLst>
          </p:cNvPr>
          <p:cNvSpPr/>
          <p:nvPr/>
        </p:nvSpPr>
        <p:spPr>
          <a:xfrm>
            <a:off x="229343" y="4460763"/>
            <a:ext cx="2242391" cy="80046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70915D-1F2F-FE66-8476-5859B2565172}"/>
              </a:ext>
            </a:extLst>
          </p:cNvPr>
          <p:cNvSpPr txBox="1"/>
          <p:nvPr/>
        </p:nvSpPr>
        <p:spPr>
          <a:xfrm>
            <a:off x="3066094" y="4387709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8A21A495-6516-2C06-5B50-A4C2AD02EDAF}"/>
              </a:ext>
            </a:extLst>
          </p:cNvPr>
          <p:cNvSpPr/>
          <p:nvPr/>
        </p:nvSpPr>
        <p:spPr>
          <a:xfrm>
            <a:off x="3089730" y="567993"/>
            <a:ext cx="2449577" cy="117939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45" name="Picture 144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9F0D64DD-517C-2B9A-87DF-E53834CD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72329" y="4829313"/>
            <a:ext cx="228574" cy="180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5AD18222-EE7D-8EB0-E627-2701E740AE97}"/>
              </a:ext>
            </a:extLst>
          </p:cNvPr>
          <p:cNvSpPr txBox="1"/>
          <p:nvPr/>
        </p:nvSpPr>
        <p:spPr>
          <a:xfrm>
            <a:off x="3250287" y="5056369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Daily Attendance and Tasks</a:t>
            </a:r>
          </a:p>
        </p:txBody>
      </p:sp>
      <p:pic>
        <p:nvPicPr>
          <p:cNvPr id="150" name="Picture 14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47921FA8-2083-1DC7-883F-FFD3D23391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4593187" y="4793370"/>
            <a:ext cx="403307" cy="2688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EC049AF-ED3C-F52B-F287-416E681310A5}"/>
              </a:ext>
            </a:extLst>
          </p:cNvPr>
          <p:cNvSpPr txBox="1"/>
          <p:nvPr/>
        </p:nvSpPr>
        <p:spPr>
          <a:xfrm>
            <a:off x="4336011" y="5099090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Predicting Cost and Timeline</a:t>
            </a:r>
          </a:p>
        </p:txBody>
      </p:sp>
      <p:pic>
        <p:nvPicPr>
          <p:cNvPr id="152" name="Picture 15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C15C1-DCE1-4A55-7F2B-67B9A886FB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2424815" y="5540638"/>
            <a:ext cx="735369" cy="669761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A112468-64B3-47A6-9FB0-1798B881A7ED}"/>
              </a:ext>
            </a:extLst>
          </p:cNvPr>
          <p:cNvSpPr txBox="1"/>
          <p:nvPr/>
        </p:nvSpPr>
        <p:spPr>
          <a:xfrm>
            <a:off x="3060576" y="6012518"/>
            <a:ext cx="843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/>
              <a:t>Dashboard</a:t>
            </a: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394E905-DD2D-A8E8-92D0-F0973A16892C}"/>
              </a:ext>
            </a:extLst>
          </p:cNvPr>
          <p:cNvCxnSpPr>
            <a:cxnSpLocks/>
            <a:stCxn id="140" idx="2"/>
            <a:endCxn id="152" idx="1"/>
          </p:cNvCxnSpPr>
          <p:nvPr/>
        </p:nvCxnSpPr>
        <p:spPr>
          <a:xfrm rot="16200000" flipH="1">
            <a:off x="1580527" y="5031231"/>
            <a:ext cx="614292" cy="107427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725DEB-B1D9-2677-8A81-94CEEB1F9934}"/>
              </a:ext>
            </a:extLst>
          </p:cNvPr>
          <p:cNvCxnSpPr>
            <a:cxnSpLocks/>
          </p:cNvCxnSpPr>
          <p:nvPr/>
        </p:nvCxnSpPr>
        <p:spPr>
          <a:xfrm>
            <a:off x="4023907" y="4953596"/>
            <a:ext cx="460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805E8D9D-793B-81A9-8E34-9906AF43A16F}"/>
              </a:ext>
            </a:extLst>
          </p:cNvPr>
          <p:cNvCxnSpPr>
            <a:cxnSpLocks/>
            <a:stCxn id="151" idx="2"/>
            <a:endCxn id="152" idx="3"/>
          </p:cNvCxnSpPr>
          <p:nvPr/>
        </p:nvCxnSpPr>
        <p:spPr>
          <a:xfrm rot="5400000">
            <a:off x="3805817" y="4915119"/>
            <a:ext cx="314764" cy="16060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725E5EA-514D-55DA-5B73-64B3CE9B4B62}"/>
              </a:ext>
            </a:extLst>
          </p:cNvPr>
          <p:cNvSpPr txBox="1"/>
          <p:nvPr/>
        </p:nvSpPr>
        <p:spPr>
          <a:xfrm>
            <a:off x="10879233" y="1536431"/>
            <a:ext cx="189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b="1"/>
              <a:t>Project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Budget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Environment Impact (Low,Medium,High)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EC1712D-2E4A-1E18-B776-66A68E3AB6E6}"/>
              </a:ext>
            </a:extLst>
          </p:cNvPr>
          <p:cNvSpPr txBox="1"/>
          <p:nvPr/>
        </p:nvSpPr>
        <p:spPr>
          <a:xfrm>
            <a:off x="8607196" y="4693877"/>
            <a:ext cx="3449277" cy="163429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Employee allocation and Optimization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431252F-B9FD-7A25-9EC0-9C17649DA32E}"/>
              </a:ext>
            </a:extLst>
          </p:cNvPr>
          <p:cNvSpPr txBox="1"/>
          <p:nvPr/>
        </p:nvSpPr>
        <p:spPr>
          <a:xfrm>
            <a:off x="9602771" y="5022816"/>
            <a:ext cx="2237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Matching the KPI with Project Complexity</a:t>
            </a:r>
          </a:p>
        </p:txBody>
      </p:sp>
      <p:pic>
        <p:nvPicPr>
          <p:cNvPr id="175" name="Picture 17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8AF90104-F052-F906-C7D1-DEDCB051CAD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0934" y="5265422"/>
            <a:ext cx="216000" cy="216000"/>
          </a:xfrm>
          <a:prstGeom prst="rect">
            <a:avLst/>
          </a:prstGeom>
        </p:spPr>
      </p:pic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8D0E420-29F3-42F8-03E5-CADBCDA8084B}"/>
              </a:ext>
            </a:extLst>
          </p:cNvPr>
          <p:cNvSpPr/>
          <p:nvPr/>
        </p:nvSpPr>
        <p:spPr>
          <a:xfrm>
            <a:off x="9716871" y="5000098"/>
            <a:ext cx="2104706" cy="55927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77" name="Picture 17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5D21DC50-912B-D7E4-88D8-8CCF947D3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78275" y="4866998"/>
            <a:ext cx="494987" cy="4932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91EB45B-7F10-BA13-EC0D-B52070B38549}"/>
              </a:ext>
            </a:extLst>
          </p:cNvPr>
          <p:cNvSpPr txBox="1"/>
          <p:nvPr/>
        </p:nvSpPr>
        <p:spPr>
          <a:xfrm>
            <a:off x="8484023" y="4954846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09A85C-7F2F-8E7B-E447-DF61B2E0AC01}"/>
              </a:ext>
            </a:extLst>
          </p:cNvPr>
          <p:cNvSpPr txBox="1"/>
          <p:nvPr/>
        </p:nvSpPr>
        <p:spPr>
          <a:xfrm>
            <a:off x="8732830" y="5872689"/>
            <a:ext cx="27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Suggestions of the employees in order to select as per the requirement</a:t>
            </a:r>
          </a:p>
        </p:txBody>
      </p:sp>
      <p:pic>
        <p:nvPicPr>
          <p:cNvPr id="183" name="Picture 182" descr="A wooden box with a message&#10;&#10;Description automatically generated">
            <a:extLst>
              <a:ext uri="{FF2B5EF4-FFF2-40B4-BE49-F238E27FC236}">
                <a16:creationId xmlns:a16="http://schemas.microsoft.com/office/drawing/2014/main" id="{1BCDD869-325F-931D-9411-4FB699F9BA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1394609" y="5907379"/>
            <a:ext cx="441265" cy="294177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FEE4AA6-DA8D-57DA-31DA-0BBFC3720DA8}"/>
              </a:ext>
            </a:extLst>
          </p:cNvPr>
          <p:cNvCxnSpPr>
            <a:cxnSpLocks/>
          </p:cNvCxnSpPr>
          <p:nvPr/>
        </p:nvCxnSpPr>
        <p:spPr>
          <a:xfrm>
            <a:off x="10721355" y="5639808"/>
            <a:ext cx="0" cy="25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E17F4F2E-1DE5-DFC6-BF6E-2626E84C7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96561"/>
            <a:ext cx="491325" cy="48955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99DC86-FB2F-9B09-200D-429E15648213}"/>
              </a:ext>
            </a:extLst>
          </p:cNvPr>
          <p:cNvSpPr txBox="1"/>
          <p:nvPr/>
        </p:nvSpPr>
        <p:spPr>
          <a:xfrm>
            <a:off x="5546775" y="166465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2</a:t>
            </a:r>
          </a:p>
        </p:txBody>
      </p:sp>
      <p:pic>
        <p:nvPicPr>
          <p:cNvPr id="191" name="object 73">
            <a:extLst>
              <a:ext uri="{FF2B5EF4-FFF2-40B4-BE49-F238E27FC236}">
                <a16:creationId xmlns:a16="http://schemas.microsoft.com/office/drawing/2014/main" id="{0F9EB511-5497-D22E-C29C-FDE6CD750A7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25877" y="3978483"/>
            <a:ext cx="1680119" cy="540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E0160F12-8494-9FC2-FE5F-4E12CED3F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88137" y="3823534"/>
            <a:ext cx="384772" cy="288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168EE2B0-9148-B90E-3B17-AB035537F714}"/>
              </a:ext>
            </a:extLst>
          </p:cNvPr>
          <p:cNvSpPr txBox="1"/>
          <p:nvPr/>
        </p:nvSpPr>
        <p:spPr>
          <a:xfrm>
            <a:off x="7125208" y="4015152"/>
            <a:ext cx="14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>
                <a:solidFill>
                  <a:schemeClr val="bg1"/>
                </a:solidFill>
              </a:rPr>
              <a:t>Data Processing and Analysing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D8434209-294B-C49D-EE78-EC9754837E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6529873" y="2279801"/>
            <a:ext cx="792000" cy="77887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6D9CBC3-9DAD-0813-C138-CF34E2547D6A}"/>
              </a:ext>
            </a:extLst>
          </p:cNvPr>
          <p:cNvSpPr txBox="1"/>
          <p:nvPr/>
        </p:nvSpPr>
        <p:spPr>
          <a:xfrm>
            <a:off x="6295356" y="3086762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Manager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AF3F2AD-E2D7-9C83-8367-29E34904DBAD}"/>
              </a:ext>
            </a:extLst>
          </p:cNvPr>
          <p:cNvCxnSpPr>
            <a:cxnSpLocks/>
            <a:endCxn id="121" idx="1"/>
          </p:cNvCxnSpPr>
          <p:nvPr/>
        </p:nvCxnSpPr>
        <p:spPr>
          <a:xfrm rot="5400000">
            <a:off x="4600497" y="3521467"/>
            <a:ext cx="2302895" cy="568473"/>
          </a:xfrm>
          <a:prstGeom prst="bent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25A4887-F1E6-01E5-1A51-2AD16CF9867D}"/>
              </a:ext>
            </a:extLst>
          </p:cNvPr>
          <p:cNvCxnSpPr>
            <a:cxnSpLocks/>
            <a:stCxn id="220" idx="3"/>
            <a:endCxn id="104" idx="1"/>
          </p:cNvCxnSpPr>
          <p:nvPr/>
        </p:nvCxnSpPr>
        <p:spPr>
          <a:xfrm flipV="1">
            <a:off x="7321877" y="1667004"/>
            <a:ext cx="1265309" cy="1002237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293FFA0-6091-8801-93B8-B1B0C9C75D26}"/>
              </a:ext>
            </a:extLst>
          </p:cNvPr>
          <p:cNvCxnSpPr>
            <a:cxnSpLocks/>
            <a:stCxn id="220" idx="1"/>
            <a:endCxn id="143" idx="3"/>
          </p:cNvCxnSpPr>
          <p:nvPr/>
        </p:nvCxnSpPr>
        <p:spPr>
          <a:xfrm rot="10800000">
            <a:off x="5539307" y="1157693"/>
            <a:ext cx="990566" cy="1511545"/>
          </a:xfrm>
          <a:prstGeom prst="bentConnector3">
            <a:avLst>
              <a:gd name="adj1" fmla="val 50000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with blonde hair&#10;&#10;Description automatically generated">
            <a:extLst>
              <a:ext uri="{FF2B5EF4-FFF2-40B4-BE49-F238E27FC236}">
                <a16:creationId xmlns:a16="http://schemas.microsoft.com/office/drawing/2014/main" id="{A3CC08C9-2863-1F6C-C9F3-4BCCA9A97E2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839420" y="2679600"/>
            <a:ext cx="547185" cy="5471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ABE6C5D-40C4-EC5A-643D-9512766014DE}"/>
              </a:ext>
            </a:extLst>
          </p:cNvPr>
          <p:cNvSpPr txBox="1"/>
          <p:nvPr/>
        </p:nvSpPr>
        <p:spPr>
          <a:xfrm>
            <a:off x="419645" y="3205398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HR Department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AB723E42-1924-C996-4CBF-FAD856DB403D}"/>
              </a:ext>
            </a:extLst>
          </p:cNvPr>
          <p:cNvCxnSpPr>
            <a:stCxn id="51" idx="0"/>
            <a:endCxn id="113" idx="2"/>
          </p:cNvCxnSpPr>
          <p:nvPr/>
        </p:nvCxnSpPr>
        <p:spPr>
          <a:xfrm rot="5400000" flipH="1" flipV="1">
            <a:off x="578936" y="2142817"/>
            <a:ext cx="1070856" cy="2711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60B6CD3-93DF-A8FF-BECF-22463DA18F6A}"/>
              </a:ext>
            </a:extLst>
          </p:cNvPr>
          <p:cNvCxnSpPr>
            <a:cxnSpLocks/>
            <a:stCxn id="191" idx="3"/>
            <a:endCxn id="94" idx="2"/>
          </p:cNvCxnSpPr>
          <p:nvPr/>
        </p:nvCxnSpPr>
        <p:spPr>
          <a:xfrm flipV="1">
            <a:off x="8605992" y="2546455"/>
            <a:ext cx="1630688" cy="1702028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4C57F23-58C6-835E-D06C-180711E47BB8}"/>
              </a:ext>
            </a:extLst>
          </p:cNvPr>
          <p:cNvCxnSpPr>
            <a:stCxn id="191" idx="2"/>
            <a:endCxn id="173" idx="1"/>
          </p:cNvCxnSpPr>
          <p:nvPr/>
        </p:nvCxnSpPr>
        <p:spPr>
          <a:xfrm rot="16200000" flipH="1">
            <a:off x="7690296" y="4594127"/>
            <a:ext cx="992541" cy="841259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763ED92-5123-98A2-43F5-15449DC7C212}"/>
              </a:ext>
            </a:extLst>
          </p:cNvPr>
          <p:cNvCxnSpPr>
            <a:cxnSpLocks/>
            <a:stCxn id="193" idx="1"/>
            <a:endCxn id="134" idx="2"/>
          </p:cNvCxnSpPr>
          <p:nvPr/>
        </p:nvCxnSpPr>
        <p:spPr>
          <a:xfrm rot="10800000" flipV="1">
            <a:off x="2898628" y="4245981"/>
            <a:ext cx="4226581" cy="2076044"/>
          </a:xfrm>
          <a:prstGeom prst="bentConnector4">
            <a:avLst>
              <a:gd name="adj1" fmla="val 16844"/>
              <a:gd name="adj2" fmla="val 111011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C63DAB7-0D15-6A4E-4416-9651E8A1C2F8}"/>
              </a:ext>
            </a:extLst>
          </p:cNvPr>
          <p:cNvCxnSpPr>
            <a:cxnSpLocks/>
            <a:stCxn id="191" idx="0"/>
            <a:endCxn id="143" idx="1"/>
          </p:cNvCxnSpPr>
          <p:nvPr/>
        </p:nvCxnSpPr>
        <p:spPr>
          <a:xfrm rot="16200000" flipV="1">
            <a:off x="4017439" y="229984"/>
            <a:ext cx="2820791" cy="4676207"/>
          </a:xfrm>
          <a:prstGeom prst="bentConnector4">
            <a:avLst>
              <a:gd name="adj1" fmla="val 17014"/>
              <a:gd name="adj2" fmla="val 104889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6D3839CD-6982-152B-4E65-416C55B16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5535997"/>
            <a:ext cx="491325" cy="489551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8059B42-2832-4D17-40C1-A76B4FD5F1DF}"/>
              </a:ext>
            </a:extLst>
          </p:cNvPr>
          <p:cNvSpPr txBox="1"/>
          <p:nvPr/>
        </p:nvSpPr>
        <p:spPr>
          <a:xfrm>
            <a:off x="5544775" y="5581142"/>
            <a:ext cx="3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139FD-4CCC-341A-68E0-B5BA5F80F228}"/>
              </a:ext>
            </a:extLst>
          </p:cNvPr>
          <p:cNvSpPr txBox="1"/>
          <p:nvPr/>
        </p:nvSpPr>
        <p:spPr>
          <a:xfrm>
            <a:off x="2956526" y="3205664"/>
            <a:ext cx="248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100" b="1" dirty="0"/>
              <a:t>Allocated details of the employee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FA9B377-6D35-2B95-B5B2-C686BF4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95446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{943258F4-3265-894A-AF17-192107FA38FB}tf10001060_mac</Template>
  <TotalTime>10830</TotalTime>
  <Words>3123</Words>
  <Application>Microsoft Macintosh PowerPoint</Application>
  <PresentationFormat>Widescreen</PresentationFormat>
  <Paragraphs>644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Adobe Devanagari</vt:lpstr>
      <vt:lpstr>Aptos</vt:lpstr>
      <vt:lpstr>Arial</vt:lpstr>
      <vt:lpstr>Calibri</vt:lpstr>
      <vt:lpstr>Calibri (Body)</vt:lpstr>
      <vt:lpstr>Cambria</vt:lpstr>
      <vt:lpstr>Helvetica</vt:lpstr>
      <vt:lpstr>Open Sans</vt:lpstr>
      <vt:lpstr>Times New Roman</vt:lpstr>
      <vt:lpstr>var(--h1-font-family)</vt:lpstr>
      <vt:lpstr>Wingdings</vt:lpstr>
      <vt:lpstr>Office Theme</vt:lpstr>
      <vt:lpstr>Automated Man Power Allocation By Performance  Analysis and Project Categorization For Construction Projects </vt:lpstr>
      <vt:lpstr>PowerPoint Presentation</vt:lpstr>
      <vt:lpstr>PowerPoint Presentation</vt:lpstr>
      <vt:lpstr>Introduction</vt:lpstr>
      <vt:lpstr>Research Problem</vt:lpstr>
      <vt:lpstr>Research Gap</vt:lpstr>
      <vt:lpstr> Main Objective</vt:lpstr>
      <vt:lpstr> Sub Objectives</vt:lpstr>
      <vt:lpstr>PowerPoint Presentation</vt:lpstr>
      <vt:lpstr>IT21087660|Perera K.M</vt:lpstr>
      <vt:lpstr>Research Gap</vt:lpstr>
      <vt:lpstr>Research Question</vt:lpstr>
      <vt:lpstr>Specific &amp; Sub  Objectives</vt:lpstr>
      <vt:lpstr>PowerPoint Presentation</vt:lpstr>
      <vt:lpstr>Overview Diagram</vt:lpstr>
      <vt:lpstr>System, Personnel, and Software Specification Requirements </vt:lpstr>
      <vt:lpstr>Technologies</vt:lpstr>
      <vt:lpstr>Data Gathering and Data Requirements </vt:lpstr>
      <vt:lpstr>Work Breakdown Structure (WBS)</vt:lpstr>
      <vt:lpstr>REFERENCES</vt:lpstr>
      <vt:lpstr>IT21276750|Isuranga K.M.S</vt:lpstr>
      <vt:lpstr>Research Gap</vt:lpstr>
      <vt:lpstr>Research Question</vt:lpstr>
      <vt:lpstr>PowerPoint Presentation</vt:lpstr>
      <vt:lpstr>PowerPoint Presentation</vt:lpstr>
      <vt:lpstr>PowerPoint Presentation</vt:lpstr>
      <vt:lpstr>System, Personnel, and  Software Specification Requirements</vt:lpstr>
      <vt:lpstr>Technologies</vt:lpstr>
      <vt:lpstr>Data Gathering and Data Requirements </vt:lpstr>
      <vt:lpstr>Work Breakdown Structure (WBS)</vt:lpstr>
      <vt:lpstr>REFERENCES</vt:lpstr>
      <vt:lpstr>IT21069840|Devashika R.P.P.A</vt:lpstr>
      <vt:lpstr>Research Gap</vt:lpstr>
      <vt:lpstr>Research Question</vt:lpstr>
      <vt:lpstr>PowerPoint Presentation</vt:lpstr>
      <vt:lpstr>PowerPoint Presentation</vt:lpstr>
      <vt:lpstr>Overview Diagram</vt:lpstr>
      <vt:lpstr>System, Personnel, and  Software Specification Requirements</vt:lpstr>
      <vt:lpstr>Technologies</vt:lpstr>
      <vt:lpstr>Data Gathering and Data Requirements </vt:lpstr>
      <vt:lpstr>Work Breakdown Structure (WBS)</vt:lpstr>
      <vt:lpstr>REFERENCES</vt:lpstr>
      <vt:lpstr>IT21270956|Munagama m.k.h</vt:lpstr>
      <vt:lpstr>Research Gap</vt:lpstr>
      <vt:lpstr>Research Question</vt:lpstr>
      <vt:lpstr>PowerPoint Presentation</vt:lpstr>
      <vt:lpstr>Methodology</vt:lpstr>
      <vt:lpstr>Overview Diagram</vt:lpstr>
      <vt:lpstr>System, Personnel, and  Software Specification Requirements </vt:lpstr>
      <vt:lpstr>Technologies</vt:lpstr>
      <vt:lpstr>Data Gathering and Data Requirements </vt:lpstr>
      <vt:lpstr>Work Breakdown Structure (WBS)</vt:lpstr>
      <vt:lpstr>REFERENCES</vt:lpstr>
      <vt:lpstr>Commercialization Information</vt:lpstr>
      <vt:lpstr>Commercialization</vt:lpstr>
      <vt:lpstr>Budget</vt:lpstr>
      <vt:lpstr>Gantt Chart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Man Power Allocation By CV Analysis And Performance Analysis For Construction Projects</dc:title>
  <dc:creator>Munagama M. K. H. it21270956</dc:creator>
  <cp:lastModifiedBy>Munagama M. K. H. it21270956</cp:lastModifiedBy>
  <cp:revision>47</cp:revision>
  <dcterms:created xsi:type="dcterms:W3CDTF">2024-07-25T14:37:03Z</dcterms:created>
  <dcterms:modified xsi:type="dcterms:W3CDTF">2024-08-18T04:31:46Z</dcterms:modified>
</cp:coreProperties>
</file>